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6"/>
  </p:notesMasterIdLst>
  <p:handoutMasterIdLst>
    <p:handoutMasterId r:id="rId47"/>
  </p:handoutMasterIdLst>
  <p:sldIdLst>
    <p:sldId id="270" r:id="rId5"/>
    <p:sldId id="260" r:id="rId6"/>
    <p:sldId id="263" r:id="rId7"/>
    <p:sldId id="288" r:id="rId8"/>
    <p:sldId id="316" r:id="rId9"/>
    <p:sldId id="286" r:id="rId10"/>
    <p:sldId id="317" r:id="rId11"/>
    <p:sldId id="287" r:id="rId12"/>
    <p:sldId id="320" r:id="rId13"/>
    <p:sldId id="340" r:id="rId14"/>
    <p:sldId id="341" r:id="rId15"/>
    <p:sldId id="321" r:id="rId16"/>
    <p:sldId id="322" r:id="rId17"/>
    <p:sldId id="324" r:id="rId18"/>
    <p:sldId id="325" r:id="rId19"/>
    <p:sldId id="326" r:id="rId20"/>
    <p:sldId id="327" r:id="rId21"/>
    <p:sldId id="328" r:id="rId22"/>
    <p:sldId id="329" r:id="rId23"/>
    <p:sldId id="330" r:id="rId24"/>
    <p:sldId id="337" r:id="rId25"/>
    <p:sldId id="331" r:id="rId26"/>
    <p:sldId id="332" r:id="rId27"/>
    <p:sldId id="333" r:id="rId28"/>
    <p:sldId id="334" r:id="rId29"/>
    <p:sldId id="335" r:id="rId30"/>
    <p:sldId id="336" r:id="rId31"/>
    <p:sldId id="338" r:id="rId32"/>
    <p:sldId id="339" r:id="rId33"/>
    <p:sldId id="342" r:id="rId34"/>
    <p:sldId id="343" r:id="rId35"/>
    <p:sldId id="344" r:id="rId36"/>
    <p:sldId id="345" r:id="rId37"/>
    <p:sldId id="346" r:id="rId38"/>
    <p:sldId id="347" r:id="rId39"/>
    <p:sldId id="348" r:id="rId40"/>
    <p:sldId id="349" r:id="rId41"/>
    <p:sldId id="350" r:id="rId42"/>
    <p:sldId id="351" r:id="rId43"/>
    <p:sldId id="352" r:id="rId44"/>
    <p:sldId id="353" r:id="rId45"/>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Montserrat" pitchFamily="2" charset="77"/>
      <p:regular r:id="rId52"/>
      <p:bold r:id="rId53"/>
      <p:italic r:id="rId54"/>
    </p:embeddedFont>
    <p:embeddedFont>
      <p:font typeface="Montserrat Black" pitchFamily="2" charset="77"/>
      <p:bold r:id="rId55"/>
      <p:italic r:id="rId56"/>
    </p:embeddedFont>
    <p:embeddedFont>
      <p:font typeface="Montserrat ExtraBold" pitchFamily="2" charset="77"/>
      <p:bold r:id="rId57"/>
      <p:italic r:id="rId58"/>
    </p:embeddedFont>
    <p:embeddedFont>
      <p:font typeface="Montserrat SemiBold" pitchFamily="2" charset="77"/>
      <p:regular r:id="rId59"/>
      <p:bold r:id="rId60"/>
      <p:italic r:id="rId61"/>
      <p:boldItalic r:id="rId6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9">
          <p15:clr>
            <a:srgbClr val="A4A3A4"/>
          </p15:clr>
        </p15:guide>
        <p15:guide id="2" pos="2888">
          <p15:clr>
            <a:srgbClr val="A4A3A4"/>
          </p15:clr>
        </p15:guide>
        <p15:guide id="3" orient="horz" pos="1614">
          <p15:clr>
            <a:srgbClr val="A4A3A4"/>
          </p15:clr>
        </p15:guide>
        <p15:guide id="4" pos="4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92E"/>
    <a:srgbClr val="2A3F6B"/>
    <a:srgbClr val="099F8B"/>
    <a:srgbClr val="F6F6F6"/>
    <a:srgbClr val="335A7B"/>
    <a:srgbClr val="505AC9"/>
    <a:srgbClr val="464EB8"/>
    <a:srgbClr val="FF9F0A"/>
    <a:srgbClr val="FFD60A"/>
    <a:srgbClr val="F5A5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7E970B-0FEA-024C-9EED-D646C9F77F34}" v="475" dt="2021-09-28T18:29:26.3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39" autoAdjust="0"/>
    <p:restoredTop sz="82155" autoAdjust="0"/>
  </p:normalViewPr>
  <p:slideViewPr>
    <p:cSldViewPr snapToGrid="0" snapToObjects="1" showGuides="1">
      <p:cViewPr varScale="1">
        <p:scale>
          <a:sx n="103" d="100"/>
          <a:sy n="103" d="100"/>
        </p:scale>
        <p:origin x="176" y="2096"/>
      </p:cViewPr>
      <p:guideLst>
        <p:guide orient="horz" pos="1639"/>
        <p:guide pos="2888"/>
        <p:guide orient="horz" pos="1614"/>
        <p:guide pos="495"/>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14BC5D-A909-794A-9D1F-04242A5D2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D2D39D-108B-8343-B595-3F5E89FF8C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D2DCAA-103F-354E-8DC4-514509B8F015}" type="datetimeFigureOut">
              <a:rPr lang="en-US" smtClean="0"/>
              <a:t>9/28/21</a:t>
            </a:fld>
            <a:endParaRPr lang="en-US"/>
          </a:p>
        </p:txBody>
      </p:sp>
      <p:sp>
        <p:nvSpPr>
          <p:cNvPr id="4" name="Footer Placeholder 3">
            <a:extLst>
              <a:ext uri="{FF2B5EF4-FFF2-40B4-BE49-F238E27FC236}">
                <a16:creationId xmlns:a16="http://schemas.microsoft.com/office/drawing/2014/main" id="{4756A3F5-E40A-BE4C-A81C-F39E5E70F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470B75-D9A9-6C4D-B558-BA6354982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8359-39DF-1646-878F-232245F3C40F}" type="slidenum">
              <a:rPr lang="en-US" smtClean="0"/>
              <a:t>‹nr.›</a:t>
            </a:fld>
            <a:endParaRPr lang="en-US"/>
          </a:p>
        </p:txBody>
      </p:sp>
    </p:spTree>
    <p:extLst>
      <p:ext uri="{BB962C8B-B14F-4D97-AF65-F5344CB8AC3E}">
        <p14:creationId xmlns:p14="http://schemas.microsoft.com/office/powerpoint/2010/main" val="315003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81448-496D-3548-A556-21CB83DD7A32}" type="datetimeFigureOut">
              <a:rPr lang="nl-NL" smtClean="0"/>
              <a:t>28-09-2021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A0054A-914F-3C41-890A-0CF93BF33B3B}" type="slidenum">
              <a:rPr lang="nl-NL" smtClean="0"/>
              <a:t>‹nr.›</a:t>
            </a:fld>
            <a:endParaRPr lang="nl-NL"/>
          </a:p>
        </p:txBody>
      </p:sp>
    </p:spTree>
    <p:extLst>
      <p:ext uri="{BB962C8B-B14F-4D97-AF65-F5344CB8AC3E}">
        <p14:creationId xmlns:p14="http://schemas.microsoft.com/office/powerpoint/2010/main" val="7657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1</a:t>
            </a:fld>
            <a:endParaRPr lang="nl-NL"/>
          </a:p>
        </p:txBody>
      </p:sp>
    </p:spTree>
    <p:extLst>
      <p:ext uri="{BB962C8B-B14F-4D97-AF65-F5344CB8AC3E}">
        <p14:creationId xmlns:p14="http://schemas.microsoft.com/office/powerpoint/2010/main" val="402234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Informatie moet dus niet samen gesprokkeld worden uit ellenlange of dubbelzinnige teksten</a:t>
            </a:r>
          </a:p>
          <a:p>
            <a:pPr marL="171450" indent="-171450">
              <a:buFontTx/>
              <a:buChar char="-"/>
            </a:pPr>
            <a:endParaRPr lang="nl-NL" dirty="0"/>
          </a:p>
          <a:p>
            <a:pPr marL="171450" indent="-171450">
              <a:buFontTx/>
              <a:buChar char="-"/>
            </a:pPr>
            <a:r>
              <a:rPr lang="nl-NL" dirty="0"/>
              <a:t>Nog andere soorten modellen die we nodig zullen hebben</a:t>
            </a: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31</a:t>
            </a:fld>
            <a:endParaRPr lang="nl-NL"/>
          </a:p>
        </p:txBody>
      </p:sp>
    </p:spTree>
    <p:extLst>
      <p:ext uri="{BB962C8B-B14F-4D97-AF65-F5344CB8AC3E}">
        <p14:creationId xmlns:p14="http://schemas.microsoft.com/office/powerpoint/2010/main" val="2335748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Elk diagramtype kan een ander specifiek aspect van modellen belichten</a:t>
            </a:r>
          </a:p>
          <a:p>
            <a:pPr marL="171450" indent="-171450">
              <a:buFontTx/>
              <a:buChar char="-"/>
            </a:pPr>
            <a:r>
              <a:rPr lang="nl-NL" dirty="0"/>
              <a:t>Nog andere notaties zoals teksten tabellen en dergelijke</a:t>
            </a: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32</a:t>
            </a:fld>
            <a:endParaRPr lang="nl-NL"/>
          </a:p>
        </p:txBody>
      </p:sp>
    </p:spTree>
    <p:extLst>
      <p:ext uri="{BB962C8B-B14F-4D97-AF65-F5344CB8AC3E}">
        <p14:creationId xmlns:p14="http://schemas.microsoft.com/office/powerpoint/2010/main" val="81398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nl-NL" dirty="0"/>
              <a:t>UML legt niet vast waarvoor de verschillende diagramtypes en hun elementen gebruikt moeten worden </a:t>
            </a:r>
            <a:r>
              <a:rPr lang="nl-NL" dirty="0">
                <a:sym typeface="Wingdings" pitchFamily="2" charset="2"/>
              </a:rPr>
              <a:t> belangrijk om de verschillende UML diagramtypes op de juiste manier te leren gebruiken</a:t>
            </a:r>
          </a:p>
          <a:p>
            <a:pPr marL="0" indent="0">
              <a:buFontTx/>
              <a:buNone/>
            </a:pPr>
            <a:endParaRPr lang="nl-NL" dirty="0">
              <a:sym typeface="Wingdings" pitchFamily="2" charset="2"/>
            </a:endParaRPr>
          </a:p>
          <a:p>
            <a:pPr marL="0" indent="0">
              <a:buFontTx/>
              <a:buNone/>
            </a:pPr>
            <a:r>
              <a:rPr lang="nl-NL" dirty="0">
                <a:sym typeface="Wingdings" pitchFamily="2" charset="2"/>
              </a:rPr>
              <a:t>Sommige zaken in UML zijn nog al vaag omschreven of hebben meerdere interpretaties. Daarom wordt er meestal in ontwikkelteams een UML </a:t>
            </a:r>
            <a:r>
              <a:rPr lang="nl-NL" dirty="0" err="1">
                <a:sym typeface="Wingdings" pitchFamily="2" charset="2"/>
              </a:rPr>
              <a:t>style</a:t>
            </a:r>
            <a:r>
              <a:rPr lang="nl-NL" dirty="0">
                <a:sym typeface="Wingdings" pitchFamily="2" charset="2"/>
              </a:rPr>
              <a:t> guide gebruikt die door elk lid van het ontwikkelingsteam gevolgd moet worden om misverstanden te vermijden.</a:t>
            </a:r>
            <a:endParaRPr lang="nl-NL" dirty="0"/>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33</a:t>
            </a:fld>
            <a:endParaRPr lang="nl-NL"/>
          </a:p>
        </p:txBody>
      </p:sp>
    </p:spTree>
    <p:extLst>
      <p:ext uri="{BB962C8B-B14F-4D97-AF65-F5344CB8AC3E}">
        <p14:creationId xmlns:p14="http://schemas.microsoft.com/office/powerpoint/2010/main" val="391091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nl-NL" dirty="0"/>
              <a:t>UML diagram kan gebruikt worden om een deel van model toe te lichten, documenteren, te specificeren. Elk diagram heeft dus een bepaald doel en het valt aan te raden dit doel te communiceren (</a:t>
            </a:r>
            <a:r>
              <a:rPr lang="nl-NL" dirty="0" err="1"/>
              <a:t>bvb</a:t>
            </a:r>
            <a:r>
              <a:rPr lang="nl-NL" dirty="0"/>
              <a:t>. in commentaar)</a:t>
            </a:r>
          </a:p>
          <a:p>
            <a:pPr marL="0" indent="0">
              <a:buFontTx/>
              <a:buNone/>
            </a:pPr>
            <a:r>
              <a:rPr lang="nl-NL" dirty="0"/>
              <a:t>Om een model te verduidelijken beter meerdere eenvoudige diagrammen dan 1 groot ingewikkeld diagram.</a:t>
            </a: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34</a:t>
            </a:fld>
            <a:endParaRPr lang="nl-NL"/>
          </a:p>
        </p:txBody>
      </p:sp>
    </p:spTree>
    <p:extLst>
      <p:ext uri="{BB962C8B-B14F-4D97-AF65-F5344CB8AC3E}">
        <p14:creationId xmlns:p14="http://schemas.microsoft.com/office/powerpoint/2010/main" val="647800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nl-NL" dirty="0" err="1"/>
              <a:t>Use</a:t>
            </a:r>
            <a:r>
              <a:rPr lang="nl-NL" dirty="0"/>
              <a:t> case diagram:</a:t>
            </a:r>
          </a:p>
          <a:p>
            <a:pPr marL="0" indent="0">
              <a:buFontTx/>
              <a:buNone/>
            </a:pPr>
            <a:r>
              <a:rPr lang="nl-NL" dirty="0"/>
              <a:t>Dit type wordt gebruikt om de verschillende manieren weer te geven waarop een gebruiker (actor) met een systeem kan interageren</a:t>
            </a: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35</a:t>
            </a:fld>
            <a:endParaRPr lang="nl-NL"/>
          </a:p>
        </p:txBody>
      </p:sp>
    </p:spTree>
    <p:extLst>
      <p:ext uri="{BB962C8B-B14F-4D97-AF65-F5344CB8AC3E}">
        <p14:creationId xmlns:p14="http://schemas.microsoft.com/office/powerpoint/2010/main" val="3807099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nl-NL" dirty="0"/>
              <a:t>Activiteitendiagram:</a:t>
            </a:r>
          </a:p>
          <a:p>
            <a:pPr marL="0" indent="0">
              <a:buFontTx/>
              <a:buNone/>
            </a:pPr>
            <a:r>
              <a:rPr lang="nl-NL" dirty="0"/>
              <a:t>Dit type van diagram is bedoeld om dynamische aspecten van het systeem te beschrijven. Het is eigenlijk een geavanceerde versie van een flow diagram dat de flow toont van de ene activiteit naar de andere activiteit</a:t>
            </a: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36</a:t>
            </a:fld>
            <a:endParaRPr lang="nl-NL"/>
          </a:p>
        </p:txBody>
      </p:sp>
    </p:spTree>
    <p:extLst>
      <p:ext uri="{BB962C8B-B14F-4D97-AF65-F5344CB8AC3E}">
        <p14:creationId xmlns:p14="http://schemas.microsoft.com/office/powerpoint/2010/main" val="3286029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nl-NL" dirty="0"/>
              <a:t>UML klassendiagram:</a:t>
            </a:r>
          </a:p>
          <a:p>
            <a:pPr marL="0" indent="0">
              <a:buFontTx/>
              <a:buNone/>
            </a:pPr>
            <a:r>
              <a:rPr lang="nl-NL" dirty="0"/>
              <a:t>Dit type van diagram beschrijft de structuur van een systeem door de volgende kenmerken weer te geven:</a:t>
            </a:r>
          </a:p>
          <a:p>
            <a:pPr marL="171450" indent="-171450">
              <a:buFontTx/>
              <a:buChar char="-"/>
            </a:pPr>
            <a:r>
              <a:rPr lang="nl-NL" dirty="0"/>
              <a:t>Klassen</a:t>
            </a:r>
          </a:p>
          <a:p>
            <a:pPr marL="171450" indent="-171450">
              <a:buFontTx/>
              <a:buChar char="-"/>
            </a:pPr>
            <a:r>
              <a:rPr lang="nl-NL" dirty="0"/>
              <a:t>Hun attributen</a:t>
            </a:r>
          </a:p>
          <a:p>
            <a:pPr marL="171450" indent="-171450">
              <a:buFontTx/>
              <a:buChar char="-"/>
            </a:pPr>
            <a:r>
              <a:rPr lang="nl-NL" dirty="0"/>
              <a:t>Operaties (methoden)</a:t>
            </a:r>
          </a:p>
          <a:p>
            <a:pPr marL="171450" indent="-171450">
              <a:buFontTx/>
              <a:buChar char="-"/>
            </a:pPr>
            <a:r>
              <a:rPr lang="nl-NL" dirty="0"/>
              <a:t>En de relatie tussen objecten</a:t>
            </a: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37</a:t>
            </a:fld>
            <a:endParaRPr lang="nl-NL"/>
          </a:p>
        </p:txBody>
      </p:sp>
    </p:spTree>
    <p:extLst>
      <p:ext uri="{BB962C8B-B14F-4D97-AF65-F5344CB8AC3E}">
        <p14:creationId xmlns:p14="http://schemas.microsoft.com/office/powerpoint/2010/main" val="1581020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nl-NL" dirty="0"/>
              <a:t>Objectdiagram:</a:t>
            </a:r>
          </a:p>
          <a:p>
            <a:pPr marL="0" indent="0">
              <a:buFontTx/>
              <a:buNone/>
            </a:pPr>
            <a:r>
              <a:rPr lang="nl-NL" dirty="0"/>
              <a:t>Dit type van een diagram is een instantie van een klassendiagram, het toont een momentopname van de getailleerde toestand van een systeem op een bepaald moment.</a:t>
            </a: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38</a:t>
            </a:fld>
            <a:endParaRPr lang="nl-NL"/>
          </a:p>
        </p:txBody>
      </p:sp>
    </p:spTree>
    <p:extLst>
      <p:ext uri="{BB962C8B-B14F-4D97-AF65-F5344CB8AC3E}">
        <p14:creationId xmlns:p14="http://schemas.microsoft.com/office/powerpoint/2010/main" val="40001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nl-NL" dirty="0"/>
              <a:t>Sequentiediagrammen:</a:t>
            </a:r>
            <a:br>
              <a:rPr lang="nl-NL" dirty="0"/>
            </a:br>
            <a:r>
              <a:rPr lang="nl-NL" dirty="0"/>
              <a:t>Dit type van diagram beschrijft hoe bewerkingen worden uitgevoerd. Ze leggen de interactie tussen objecten vast in de context van een samenwerking. Sequentiediagrammen zijn gebaseerd op de tijd en ze tonen de volgorde van de interactie visueel door de verticale as van het diagram te gebruiken om de tijd weer te geven welke berichten worden verzonden en wanneer</a:t>
            </a: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39</a:t>
            </a:fld>
            <a:endParaRPr lang="nl-NL"/>
          </a:p>
        </p:txBody>
      </p:sp>
    </p:spTree>
    <p:extLst>
      <p:ext uri="{BB962C8B-B14F-4D97-AF65-F5344CB8AC3E}">
        <p14:creationId xmlns:p14="http://schemas.microsoft.com/office/powerpoint/2010/main" val="180812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40</a:t>
            </a:fld>
            <a:endParaRPr lang="nl-NL"/>
          </a:p>
        </p:txBody>
      </p:sp>
    </p:spTree>
    <p:extLst>
      <p:ext uri="{BB962C8B-B14F-4D97-AF65-F5344CB8AC3E}">
        <p14:creationId xmlns:p14="http://schemas.microsoft.com/office/powerpoint/2010/main" val="1977100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t>Analyse</a:t>
            </a:r>
            <a:r>
              <a:rPr lang="nl-NL" dirty="0"/>
              <a:t>: Studie en beschrijving van het probleem</a:t>
            </a:r>
          </a:p>
          <a:p>
            <a:endParaRPr lang="nl-NL" dirty="0"/>
          </a:p>
          <a:p>
            <a:r>
              <a:rPr lang="nl-NL" b="1" dirty="0"/>
              <a:t>Ontwerp</a:t>
            </a:r>
            <a:r>
              <a:rPr lang="nl-NL" dirty="0"/>
              <a:t>: Specificeren van de benodigde onderdelen van het te bouwen systeem, hun verantwoordelijkheden en de manier waarop ze zullen samenwerken</a:t>
            </a:r>
          </a:p>
          <a:p>
            <a:endParaRPr lang="nl-NL" dirty="0"/>
          </a:p>
          <a:p>
            <a:r>
              <a:rPr lang="nl-NL" b="1" dirty="0"/>
              <a:t>Implementatie</a:t>
            </a:r>
            <a:r>
              <a:rPr lang="nl-NL" b="0" dirty="0"/>
              <a:t>: bouwen van de onderdelen en beslissen hoe elk onderdeel zijn verantwoordelijkheden zal realiseren</a:t>
            </a:r>
          </a:p>
          <a:p>
            <a:endParaRPr lang="nl-NL" b="0" dirty="0"/>
          </a:p>
          <a:p>
            <a:r>
              <a:rPr lang="nl-NL" b="0" dirty="0"/>
              <a:t>TESTEN is belangrijk tijdens elke fase. We moeten steeds nagaan of de geproduceerde deliverables correct zijn en voldoen aan de gestelde vereisten</a:t>
            </a:r>
            <a:endParaRPr lang="nl-NL" b="1" dirty="0"/>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15</a:t>
            </a:fld>
            <a:endParaRPr lang="nl-NL"/>
          </a:p>
        </p:txBody>
      </p:sp>
    </p:spTree>
    <p:extLst>
      <p:ext uri="{BB962C8B-B14F-4D97-AF65-F5344CB8AC3E}">
        <p14:creationId xmlns:p14="http://schemas.microsoft.com/office/powerpoint/2010/main" val="2815115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a:t>HTML kan je ook structuur toevoegen aan platte tekst </a:t>
            </a:r>
            <a:r>
              <a:rPr lang="nl-NL" dirty="0">
                <a:sym typeface="Wingdings" pitchFamily="2" charset="2"/>
              </a:rPr>
              <a:t> probleem is dat dit niet echt leesbaar is voor mensen -&gt; </a:t>
            </a:r>
            <a:r>
              <a:rPr lang="nl-NL" dirty="0" err="1">
                <a:sym typeface="Wingdings" pitchFamily="2" charset="2"/>
              </a:rPr>
              <a:t>Asciidoc</a:t>
            </a:r>
            <a:r>
              <a:rPr lang="nl-NL" dirty="0">
                <a:sym typeface="Wingdings" pitchFamily="2" charset="2"/>
              </a:rPr>
              <a:t> is leesbaarder voor mensen</a:t>
            </a:r>
          </a:p>
          <a:p>
            <a:pPr marL="171450" indent="-171450">
              <a:buFontTx/>
              <a:buChar char="-"/>
            </a:pPr>
            <a:r>
              <a:rPr lang="nl-NL" dirty="0">
                <a:sym typeface="Wingdings" pitchFamily="2" charset="2"/>
              </a:rPr>
              <a:t>Makkelijk om het bestand om te zetten </a:t>
            </a:r>
            <a:r>
              <a:rPr lang="nl-NL">
                <a:sym typeface="Wingdings" pitchFamily="2" charset="2"/>
              </a:rPr>
              <a:t>naar pdf</a:t>
            </a:r>
            <a:endParaRPr lang="nl-NL" dirty="0"/>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41</a:t>
            </a:fld>
            <a:endParaRPr lang="nl-NL"/>
          </a:p>
        </p:txBody>
      </p:sp>
    </p:spTree>
    <p:extLst>
      <p:ext uri="{BB962C8B-B14F-4D97-AF65-F5344CB8AC3E}">
        <p14:creationId xmlns:p14="http://schemas.microsoft.com/office/powerpoint/2010/main" val="153334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0" dirty="0"/>
              <a:t>1: Plannen van het project en het verzamelen van de vereisten of requirements</a:t>
            </a:r>
          </a:p>
          <a:p>
            <a:r>
              <a:rPr lang="nl-NL" b="0" dirty="0"/>
              <a:t>2: Het definiëren van de benodigde requirements</a:t>
            </a:r>
          </a:p>
          <a:p>
            <a:r>
              <a:rPr lang="nl-NL" b="0" dirty="0"/>
              <a:t>3: Gebaseerd op de requirements een ontwerp maken voor het te bouwen software systeem</a:t>
            </a:r>
          </a:p>
          <a:p>
            <a:r>
              <a:rPr lang="nl-NL" b="0" dirty="0"/>
              <a:t>4: Implementeren van het product</a:t>
            </a:r>
          </a:p>
          <a:p>
            <a:r>
              <a:rPr lang="nl-NL" b="0" dirty="0"/>
              <a:t>5: Het testen van het product</a:t>
            </a:r>
          </a:p>
          <a:p>
            <a:r>
              <a:rPr lang="nl-NL" b="0" dirty="0"/>
              <a:t>6: Het op de markt brengen van het product (software systeem) en het onderhouden van het software systeem</a:t>
            </a:r>
          </a:p>
          <a:p>
            <a:endParaRPr lang="nl-NL" b="0" dirty="0"/>
          </a:p>
          <a:p>
            <a:r>
              <a:rPr lang="nl-NL" b="0" dirty="0"/>
              <a:t>In dit vak gaan we ons </a:t>
            </a:r>
            <a:r>
              <a:rPr lang="nl-NL" b="0" dirty="0" err="1"/>
              <a:t>focusen</a:t>
            </a:r>
            <a:r>
              <a:rPr lang="nl-NL" b="0" dirty="0"/>
              <a:t> op vooral de tweede stap maar de eerste stap hoort hier eigenlijk ook wel bij</a:t>
            </a: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16</a:t>
            </a:fld>
            <a:endParaRPr lang="nl-NL"/>
          </a:p>
        </p:txBody>
      </p:sp>
    </p:spTree>
    <p:extLst>
      <p:ext uri="{BB962C8B-B14F-4D97-AF65-F5344CB8AC3E}">
        <p14:creationId xmlns:p14="http://schemas.microsoft.com/office/powerpoint/2010/main" val="2048423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Per iteratie wordt bepaald welke doelstellingen men wil bereiken </a:t>
            </a:r>
            <a:r>
              <a:rPr lang="nl-NL" b="1" dirty="0"/>
              <a:t>(</a:t>
            </a:r>
            <a:r>
              <a:rPr lang="nl-NL" b="1" dirty="0" err="1"/>
              <a:t>milestone</a:t>
            </a:r>
            <a:r>
              <a:rPr lang="nl-NL" b="1" dirty="0"/>
              <a:t>),</a:t>
            </a:r>
            <a:r>
              <a:rPr lang="nl-NL" dirty="0"/>
              <a:t> </a:t>
            </a:r>
            <a:r>
              <a:rPr lang="nl-NL" b="0" dirty="0"/>
              <a:t>en hoelang deze iteratie mag duren </a:t>
            </a:r>
            <a:r>
              <a:rPr lang="nl-NL" b="1" dirty="0"/>
              <a:t>(</a:t>
            </a:r>
            <a:r>
              <a:rPr lang="nl-NL" b="1" dirty="0" err="1"/>
              <a:t>timeboxing</a:t>
            </a:r>
            <a:r>
              <a:rPr lang="nl-NL" b="1" dirty="0"/>
              <a:t>)</a:t>
            </a:r>
            <a:endParaRPr lang="nl-NL" b="0" dirty="0"/>
          </a:p>
          <a:p>
            <a:r>
              <a:rPr lang="nl-NL" b="0" dirty="0"/>
              <a:t>Iteraties kunnen verschillen in lengte (van enkele weken tot maanden)</a:t>
            </a:r>
          </a:p>
          <a:p>
            <a:r>
              <a:rPr lang="nl-NL" b="0" dirty="0"/>
              <a:t>Als een deadline van een iteratie niet gehaald kan worden -&gt; beter verschuiven naar een volgende iteratie en niet laten uitlopen. In elke iteratie wordt er verder gewerkt op het resultaat van de vorige iteratie </a:t>
            </a:r>
            <a:endParaRPr lang="nl-NL" dirty="0"/>
          </a:p>
          <a:p>
            <a:endParaRPr lang="nl-NL" dirty="0"/>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24</a:t>
            </a:fld>
            <a:endParaRPr lang="nl-NL"/>
          </a:p>
        </p:txBody>
      </p:sp>
    </p:spTree>
    <p:extLst>
      <p:ext uri="{BB962C8B-B14F-4D97-AF65-F5344CB8AC3E}">
        <p14:creationId xmlns:p14="http://schemas.microsoft.com/office/powerpoint/2010/main" val="2903601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Agile is een specifieke implementatie van zo’n iteratieve methode</a:t>
            </a:r>
          </a:p>
          <a:p>
            <a:r>
              <a:rPr lang="nl-NL" dirty="0"/>
              <a:t>Agile heeft 4 kernwaarden:</a:t>
            </a:r>
          </a:p>
          <a:p>
            <a:endParaRPr lang="nl-NL" dirty="0"/>
          </a:p>
          <a:p>
            <a:pPr marL="171450" indent="-171450">
              <a:buFontTx/>
              <a:buChar char="-"/>
            </a:pPr>
            <a:r>
              <a:rPr lang="nl-BE" sz="1200" b="0" i="0" u="none" strike="noStrike" kern="1200" dirty="0">
                <a:solidFill>
                  <a:schemeClr val="tx1"/>
                </a:solidFill>
                <a:effectLst/>
                <a:latin typeface="+mn-lt"/>
                <a:ea typeface="+mn-ea"/>
                <a:cs typeface="+mn-cs"/>
              </a:rPr>
              <a:t>Liever aandacht voor het individu en interactie dan voor processen en tools;</a:t>
            </a:r>
          </a:p>
          <a:p>
            <a:pPr marL="171450" indent="-171450">
              <a:buFontTx/>
              <a:buChar char="-"/>
            </a:pPr>
            <a:r>
              <a:rPr lang="nl-BE" sz="1200" b="0" i="0" u="none" strike="noStrike" kern="1200" dirty="0">
                <a:solidFill>
                  <a:schemeClr val="tx1"/>
                </a:solidFill>
                <a:effectLst/>
                <a:latin typeface="+mn-lt"/>
                <a:ea typeface="+mn-ea"/>
                <a:cs typeface="+mn-cs"/>
              </a:rPr>
              <a:t>Werkende software krijgt voorrang boven uitgebreide documentatie;</a:t>
            </a:r>
          </a:p>
          <a:p>
            <a:pPr marL="171450" indent="-171450">
              <a:buFontTx/>
              <a:buChar char="-"/>
            </a:pPr>
            <a:r>
              <a:rPr lang="nl-BE" sz="1200" b="0" i="0" u="none" strike="noStrike" kern="1200" dirty="0">
                <a:solidFill>
                  <a:schemeClr val="tx1"/>
                </a:solidFill>
                <a:effectLst/>
                <a:latin typeface="+mn-lt"/>
                <a:ea typeface="+mn-ea"/>
                <a:cs typeface="+mn-cs"/>
              </a:rPr>
              <a:t>Samenwerking met de klant is belangrijker dan onderhandelen over het contract</a:t>
            </a:r>
          </a:p>
          <a:p>
            <a:pPr marL="171450" indent="-171450">
              <a:buFontTx/>
              <a:buChar char="-"/>
            </a:pPr>
            <a:r>
              <a:rPr lang="nl-BE" sz="1200" b="0" i="0" u="none" strike="noStrike" kern="1200" dirty="0">
                <a:solidFill>
                  <a:schemeClr val="tx1"/>
                </a:solidFill>
                <a:effectLst/>
                <a:latin typeface="+mn-lt"/>
                <a:ea typeface="+mn-ea"/>
                <a:cs typeface="+mn-cs"/>
              </a:rPr>
              <a:t>Inspelen op veranderingen is beter dan vasthouden aan een vooropgezet plan</a:t>
            </a: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25</a:t>
            </a:fld>
            <a:endParaRPr lang="nl-NL"/>
          </a:p>
        </p:txBody>
      </p:sp>
    </p:spTree>
    <p:extLst>
      <p:ext uri="{BB962C8B-B14F-4D97-AF65-F5344CB8AC3E}">
        <p14:creationId xmlns:p14="http://schemas.microsoft.com/office/powerpoint/2010/main" val="4006261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b="0" i="0" u="none" strike="noStrike" kern="1200" dirty="0">
                <a:solidFill>
                  <a:schemeClr val="tx1"/>
                </a:solidFill>
                <a:effectLst/>
                <a:latin typeface="+mn-lt"/>
                <a:ea typeface="+mn-ea"/>
                <a:cs typeface="+mn-cs"/>
              </a:rPr>
              <a:t>Groot voordeel van een incrementeel systeem is dat de gebruikers heel vlug bij het systeem betrokken worden en waardevolle feedback kunnen geven</a:t>
            </a: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26</a:t>
            </a:fld>
            <a:endParaRPr lang="nl-NL"/>
          </a:p>
        </p:txBody>
      </p:sp>
    </p:spTree>
    <p:extLst>
      <p:ext uri="{BB962C8B-B14F-4D97-AF65-F5344CB8AC3E}">
        <p14:creationId xmlns:p14="http://schemas.microsoft.com/office/powerpoint/2010/main" val="4254175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sz="1200" b="0" i="0" u="none" strike="noStrike"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27</a:t>
            </a:fld>
            <a:endParaRPr lang="nl-NL"/>
          </a:p>
        </p:txBody>
      </p:sp>
    </p:spTree>
    <p:extLst>
      <p:ext uri="{BB962C8B-B14F-4D97-AF65-F5344CB8AC3E}">
        <p14:creationId xmlns:p14="http://schemas.microsoft.com/office/powerpoint/2010/main" val="83363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sz="1200" b="0" i="0" u="none" strike="noStrike"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28</a:t>
            </a:fld>
            <a:endParaRPr lang="nl-NL"/>
          </a:p>
        </p:txBody>
      </p:sp>
    </p:spTree>
    <p:extLst>
      <p:ext uri="{BB962C8B-B14F-4D97-AF65-F5344CB8AC3E}">
        <p14:creationId xmlns:p14="http://schemas.microsoft.com/office/powerpoint/2010/main" val="2805126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sz="1200" b="0" i="0" u="none" strike="noStrike"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5"/>
          </p:nvPr>
        </p:nvSpPr>
        <p:spPr/>
        <p:txBody>
          <a:bodyPr/>
          <a:lstStyle/>
          <a:p>
            <a:fld id="{5AA0054A-914F-3C41-890A-0CF93BF33B3B}" type="slidenum">
              <a:rPr lang="nl-NL" smtClean="0"/>
              <a:t>29</a:t>
            </a:fld>
            <a:endParaRPr lang="nl-NL"/>
          </a:p>
        </p:txBody>
      </p:sp>
    </p:spTree>
    <p:extLst>
      <p:ext uri="{BB962C8B-B14F-4D97-AF65-F5344CB8AC3E}">
        <p14:creationId xmlns:p14="http://schemas.microsoft.com/office/powerpoint/2010/main" val="2243152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1" y="3816635"/>
            <a:ext cx="1464251" cy="824930"/>
          </a:xfrm>
          <a:prstGeom prst="rect">
            <a:avLst/>
          </a:prstGeom>
        </p:spPr>
      </p:pic>
    </p:spTree>
    <p:extLst>
      <p:ext uri="{BB962C8B-B14F-4D97-AF65-F5344CB8AC3E}">
        <p14:creationId xmlns:p14="http://schemas.microsoft.com/office/powerpoint/2010/main" val="255023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solidFill>
                  <a:srgbClr val="FFFFFE"/>
                </a:solidFill>
                <a:latin typeface="Montserrat SemiBold" panose="00000700000000000000" pitchFamily="2" charset="0"/>
              </a:defRPr>
            </a:lvl1pPr>
          </a:lstStyle>
          <a:p>
            <a:r>
              <a:rPr lang="nl-NL"/>
              <a:t>Klik op het pictogram als u een afbeelding wilt toevoegen</a:t>
            </a:r>
            <a:endParaRPr lang="nl-BE" dirty="0"/>
          </a:p>
        </p:txBody>
      </p:sp>
      <p:sp>
        <p:nvSpPr>
          <p:cNvPr id="9" name="Title 1"/>
          <p:cNvSpPr>
            <a:spLocks noGrp="1"/>
          </p:cNvSpPr>
          <p:nvPr>
            <p:ph type="ctrTitle"/>
          </p:nvPr>
        </p:nvSpPr>
        <p:spPr>
          <a:xfrm>
            <a:off x="795338" y="741759"/>
            <a:ext cx="3856038" cy="1163241"/>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a:t>Klik om stijl te bewerken</a:t>
            </a:r>
            <a:endParaRPr lang="nl-BE" dirty="0"/>
          </a:p>
        </p:txBody>
      </p:sp>
      <p:sp>
        <p:nvSpPr>
          <p:cNvPr id="14" name="Text Placeholder 5"/>
          <p:cNvSpPr>
            <a:spLocks noGrp="1"/>
          </p:cNvSpPr>
          <p:nvPr>
            <p:ph type="body" sz="quarter" idx="12"/>
          </p:nvPr>
        </p:nvSpPr>
        <p:spPr>
          <a:xfrm>
            <a:off x="795338" y="2170143"/>
            <a:ext cx="3119438" cy="1883697"/>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a:t>Klikken om de tekststijl van het model te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273679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2" y="731678"/>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9" name="Picture Placeholder 5"/>
          <p:cNvSpPr>
            <a:spLocks noGrp="1"/>
          </p:cNvSpPr>
          <p:nvPr>
            <p:ph type="pic" sz="quarter" idx="12"/>
          </p:nvPr>
        </p:nvSpPr>
        <p:spPr>
          <a:xfrm>
            <a:off x="4592637" y="2616468"/>
            <a:ext cx="2379707" cy="1810502"/>
          </a:xfrm>
        </p:spPr>
        <p:txBody>
          <a:bodyPr/>
          <a:lstStyle>
            <a:lvl1pPr>
              <a:defRPr>
                <a:solidFill>
                  <a:schemeClr val="bg2"/>
                </a:solidFill>
                <a:latin typeface="Montserrat SemiBold" panose="00000700000000000000" pitchFamily="2" charset="0"/>
              </a:defRPr>
            </a:lvl1pPr>
          </a:lstStyle>
          <a:p>
            <a:r>
              <a:rPr lang="nl-NL"/>
              <a:t>Klik op het pictogram als u een afbeelding wilt toevoegen</a:t>
            </a:r>
            <a:endParaRPr lang="nl-BE" dirty="0"/>
          </a:p>
        </p:txBody>
      </p:sp>
      <p:sp>
        <p:nvSpPr>
          <p:cNvPr id="14" name="Picture Placeholder 5"/>
          <p:cNvSpPr>
            <a:spLocks noGrp="1"/>
          </p:cNvSpPr>
          <p:nvPr>
            <p:ph type="pic" sz="quarter" idx="12"/>
          </p:nvPr>
        </p:nvSpPr>
        <p:spPr>
          <a:xfrm>
            <a:off x="812682" y="2586067"/>
            <a:ext cx="2379707" cy="1810502"/>
          </a:xfrm>
        </p:spPr>
        <p:txBody>
          <a:bodyPr/>
          <a:lstStyle>
            <a:lvl1pPr>
              <a:defRPr>
                <a:solidFill>
                  <a:schemeClr val="bg2"/>
                </a:solidFill>
                <a:latin typeface="Montserrat SemiBold" panose="00000700000000000000" pitchFamily="2" charset="0"/>
              </a:defRPr>
            </a:lvl1pPr>
          </a:lstStyle>
          <a:p>
            <a:r>
              <a:rPr lang="nl-NL"/>
              <a:t>Klik op het pictogram als u een afbeelding wilt toevoegen</a:t>
            </a:r>
            <a:endParaRPr lang="nl-BE" dirty="0"/>
          </a:p>
        </p:txBody>
      </p:sp>
      <p:sp>
        <p:nvSpPr>
          <p:cNvPr id="16" name="Text Placeholder 17"/>
          <p:cNvSpPr>
            <a:spLocks noGrp="1"/>
          </p:cNvSpPr>
          <p:nvPr>
            <p:ph type="body" sz="quarter" idx="13" hasCustomPrompt="1"/>
          </p:nvPr>
        </p:nvSpPr>
        <p:spPr>
          <a:xfrm>
            <a:off x="812681" y="1591510"/>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7"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3"/>
          <p:cNvSpPr>
            <a:spLocks noGrp="1"/>
          </p:cNvSpPr>
          <p:nvPr>
            <p:ph type="body" sz="quarter" idx="15"/>
          </p:nvPr>
        </p:nvSpPr>
        <p:spPr>
          <a:xfrm>
            <a:off x="795338" y="274478"/>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2440378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000000"/>
                </a:solidFill>
                <a:latin typeface="Montserrat SemiBold" panose="00000700000000000000" pitchFamily="2" charset="0"/>
              </a:defRPr>
            </a:lvl1pPr>
          </a:lstStyle>
          <a:p>
            <a:r>
              <a:rPr lang="nl-NL"/>
              <a:t>Klik op het pictogram als u een afbeelding wilt toevoegen</a:t>
            </a:r>
            <a:endParaRPr lang="nl-BE" dirty="0"/>
          </a:p>
        </p:txBody>
      </p:sp>
      <p:sp>
        <p:nvSpPr>
          <p:cNvPr id="14" name="Picture Placeholder 5"/>
          <p:cNvSpPr>
            <a:spLocks noGrp="1"/>
          </p:cNvSpPr>
          <p:nvPr>
            <p:ph type="pic" sz="quarter" idx="12"/>
          </p:nvPr>
        </p:nvSpPr>
        <p:spPr>
          <a:xfrm>
            <a:off x="812682" y="2614010"/>
            <a:ext cx="2379707" cy="1810502"/>
          </a:xfrm>
        </p:spPr>
        <p:txBody>
          <a:bodyPr/>
          <a:lstStyle>
            <a:lvl1pPr>
              <a:defRPr>
                <a:solidFill>
                  <a:srgbClr val="000000"/>
                </a:solidFill>
                <a:latin typeface="Montserrat SemiBold" panose="00000700000000000000" pitchFamily="2" charset="0"/>
              </a:defRPr>
            </a:lvl1pPr>
          </a:lstStyle>
          <a:p>
            <a:r>
              <a:rPr lang="nl-NL"/>
              <a:t>Klik op het pictogram als u een afbeelding wilt toevoegen</a:t>
            </a:r>
            <a:endParaRPr lang="nl-BE" dirty="0"/>
          </a:p>
        </p:txBody>
      </p:sp>
      <p:sp>
        <p:nvSpPr>
          <p:cNvPr id="12" name="Title 1"/>
          <p:cNvSpPr>
            <a:spLocks noGrp="1"/>
          </p:cNvSpPr>
          <p:nvPr>
            <p:ph type="ctrTitle"/>
          </p:nvPr>
        </p:nvSpPr>
        <p:spPr>
          <a:xfrm>
            <a:off x="812682" y="766594"/>
            <a:ext cx="6334442" cy="613093"/>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a:t>Klik om stijl te bewerken</a:t>
            </a:r>
            <a:endParaRPr lang="nl-BE" dirty="0"/>
          </a:p>
        </p:txBody>
      </p:sp>
      <p:sp>
        <p:nvSpPr>
          <p:cNvPr id="6" name="Text Placeholder 5"/>
          <p:cNvSpPr>
            <a:spLocks noGrp="1"/>
          </p:cNvSpPr>
          <p:nvPr>
            <p:ph type="body" sz="quarter" idx="16"/>
          </p:nvPr>
        </p:nvSpPr>
        <p:spPr>
          <a:xfrm>
            <a:off x="812682" y="1619650"/>
            <a:ext cx="3508375" cy="847725"/>
          </a:xfrm>
        </p:spPr>
        <p:txBody>
          <a:bodyPr>
            <a:normAutofit/>
          </a:bodyPr>
          <a:lstStyle>
            <a:lvl1pPr marL="0" indent="0">
              <a:buNone/>
              <a:defRPr sz="2000" b="0" i="0">
                <a:latin typeface="Montserrat SemiBold" panose="00000700000000000000" pitchFamily="2" charset="0"/>
              </a:defRPr>
            </a:lvl1pPr>
          </a:lstStyle>
          <a:p>
            <a:pPr lvl="0"/>
            <a:r>
              <a:rPr lang="nl-NL"/>
              <a:t>Klikken om de tekststijl van het model te bewerken</a:t>
            </a:r>
          </a:p>
        </p:txBody>
      </p:sp>
      <p:sp>
        <p:nvSpPr>
          <p:cNvPr id="15" name="Text Placeholder 5"/>
          <p:cNvSpPr>
            <a:spLocks noGrp="1"/>
          </p:cNvSpPr>
          <p:nvPr>
            <p:ph type="body" sz="quarter" idx="17"/>
          </p:nvPr>
        </p:nvSpPr>
        <p:spPr>
          <a:xfrm>
            <a:off x="4592638" y="1601335"/>
            <a:ext cx="3508375" cy="847725"/>
          </a:xfrm>
        </p:spPr>
        <p:txBody>
          <a:bodyPr>
            <a:normAutofit/>
          </a:bodyPr>
          <a:lstStyle>
            <a:lvl1pPr marL="0" indent="0">
              <a:buNone/>
              <a:defRPr sz="2000" b="0">
                <a:latin typeface="Montserrat SemiBold" panose="00000700000000000000" pitchFamily="2" charset="0"/>
              </a:defRPr>
            </a:lvl1pPr>
          </a:lstStyle>
          <a:p>
            <a:pPr lvl="0"/>
            <a:r>
              <a:rPr lang="nl-NL"/>
              <a:t>Klikken om de tekststijl van het model te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21"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166950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FFFFFE"/>
                </a:solidFill>
                <a:latin typeface="Montserrat SemiBold" panose="00000700000000000000" pitchFamily="2" charset="0"/>
              </a:defRPr>
            </a:lvl1pPr>
          </a:lstStyle>
          <a:p>
            <a:r>
              <a:rPr lang="nl-NL"/>
              <a:t>Klik op het pictogram als u een afbeelding wilt toevoegen</a:t>
            </a:r>
            <a:endParaRPr lang="nl-BE" dirty="0"/>
          </a:p>
        </p:txBody>
      </p:sp>
      <p:sp>
        <p:nvSpPr>
          <p:cNvPr id="14" name="Picture Placeholder 5"/>
          <p:cNvSpPr>
            <a:spLocks noGrp="1"/>
          </p:cNvSpPr>
          <p:nvPr>
            <p:ph type="pic" sz="quarter" idx="12"/>
          </p:nvPr>
        </p:nvSpPr>
        <p:spPr>
          <a:xfrm>
            <a:off x="454623" y="2596148"/>
            <a:ext cx="2379707" cy="1810502"/>
          </a:xfrm>
        </p:spPr>
        <p:txBody>
          <a:bodyPr/>
          <a:lstStyle>
            <a:lvl1pPr>
              <a:defRPr>
                <a:solidFill>
                  <a:schemeClr val="bg2"/>
                </a:solidFill>
                <a:latin typeface="Montserrat SemiBold" panose="00000700000000000000" pitchFamily="2" charset="0"/>
              </a:defRPr>
            </a:lvl1pPr>
          </a:lstStyle>
          <a:p>
            <a:r>
              <a:rPr lang="nl-NL"/>
              <a:t>Klik op het pictogram als u een afbeelding wilt toevoegen</a:t>
            </a:r>
            <a:endParaRPr lang="nl-BE" dirty="0"/>
          </a:p>
        </p:txBody>
      </p:sp>
      <p:sp>
        <p:nvSpPr>
          <p:cNvPr id="12" name="Title 1"/>
          <p:cNvSpPr>
            <a:spLocks noGrp="1"/>
          </p:cNvSpPr>
          <p:nvPr>
            <p:ph type="ctrTitle"/>
          </p:nvPr>
        </p:nvSpPr>
        <p:spPr>
          <a:xfrm>
            <a:off x="454623" y="741759"/>
            <a:ext cx="6334442" cy="613093"/>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a:t>Klik om stijl te bewerken</a:t>
            </a:r>
            <a:endParaRPr lang="nl-BE" dirty="0"/>
          </a:p>
        </p:txBody>
      </p:sp>
      <p:sp>
        <p:nvSpPr>
          <p:cNvPr id="17" name="Text Placeholder 17"/>
          <p:cNvSpPr>
            <a:spLocks noGrp="1"/>
          </p:cNvSpPr>
          <p:nvPr>
            <p:ph type="body" sz="quarter" idx="13" hasCustomPrompt="1"/>
          </p:nvPr>
        </p:nvSpPr>
        <p:spPr>
          <a:xfrm>
            <a:off x="454622"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0" name="Text Placeholder 3"/>
          <p:cNvSpPr>
            <a:spLocks noGrp="1"/>
          </p:cNvSpPr>
          <p:nvPr>
            <p:ph type="body" sz="quarter" idx="15"/>
          </p:nvPr>
        </p:nvSpPr>
        <p:spPr>
          <a:xfrm>
            <a:off x="457200"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54528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9508"/>
            <a:ext cx="8229600" cy="251085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795338" y="741759"/>
            <a:ext cx="6334442" cy="613093"/>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a:t>Klik om stijl te bewerken</a:t>
            </a:r>
            <a:endParaRPr lang="nl-BE" dirty="0"/>
          </a:p>
        </p:txBody>
      </p:sp>
      <p:sp>
        <p:nvSpPr>
          <p:cNvPr id="14" name="Text Placeholder 3"/>
          <p:cNvSpPr>
            <a:spLocks noGrp="1"/>
          </p:cNvSpPr>
          <p:nvPr>
            <p:ph type="body" sz="quarter" idx="12"/>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2553320232"/>
      </p:ext>
    </p:extLst>
  </p:cSld>
  <p:clrMapOvr>
    <a:masterClrMapping/>
  </p:clrMapOvr>
  <p:extLst>
    <p:ext uri="{DCECCB84-F9BA-43D5-87BE-67443E8EF086}">
      <p15:sldGuideLst xmlns:p15="http://schemas.microsoft.com/office/powerpoint/2012/main">
        <p15:guide id="1" orient="horz" pos="2527" userDrawn="1">
          <p15:clr>
            <a:srgbClr val="FBAE40"/>
          </p15:clr>
        </p15:guide>
        <p15:guide id="2" pos="478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3519"/>
            <a:ext cx="8229600" cy="2217481"/>
          </a:xfrm>
        </p:spPr>
        <p:txBody>
          <a:bodyPr>
            <a:normAutofit/>
          </a:bodyPr>
          <a:lstStyle>
            <a:lvl1pPr>
              <a:defRPr sz="2800">
                <a:latin typeface="Montserrat SemiBold" panose="00000700000000000000" pitchFamily="2" charset="0"/>
              </a:defRPr>
            </a:lvl1pPr>
          </a:lstStyle>
          <a:p>
            <a:pPr lvl="0"/>
            <a:r>
              <a:rPr lang="nl-NL"/>
              <a:t>Klikken om de tekststijl van het model te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12" name="Title 1"/>
          <p:cNvSpPr>
            <a:spLocks noGrp="1"/>
          </p:cNvSpPr>
          <p:nvPr>
            <p:ph type="ctrTitle"/>
          </p:nvPr>
        </p:nvSpPr>
        <p:spPr>
          <a:xfrm>
            <a:off x="795338" y="741759"/>
            <a:ext cx="6334442" cy="613093"/>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a:t>Klik om stijl te bewerken</a:t>
            </a:r>
            <a:endParaRPr lang="nl-BE" dirty="0"/>
          </a:p>
        </p:txBody>
      </p:sp>
      <p:sp>
        <p:nvSpPr>
          <p:cNvPr id="4" name="Text Placeholder 3"/>
          <p:cNvSpPr>
            <a:spLocks noGrp="1"/>
          </p:cNvSpPr>
          <p:nvPr>
            <p:ph type="body" sz="quarter" idx="12"/>
          </p:nvPr>
        </p:nvSpPr>
        <p:spPr>
          <a:xfrm>
            <a:off x="795338" y="284559"/>
            <a:ext cx="4116388" cy="323227"/>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164316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508"/>
            <a:ext cx="8229600" cy="251085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457200" y="741759"/>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15" name="Text Placeholder 3"/>
          <p:cNvSpPr>
            <a:spLocks noGrp="1"/>
          </p:cNvSpPr>
          <p:nvPr>
            <p:ph type="body" sz="quarter" idx="15"/>
          </p:nvPr>
        </p:nvSpPr>
        <p:spPr>
          <a:xfrm>
            <a:off x="457200"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346723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3491702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a:t>Klik om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596044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51498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0" y="3908399"/>
            <a:ext cx="1460185" cy="822639"/>
          </a:xfrm>
          <a:prstGeom prst="rect">
            <a:avLst/>
          </a:prstGeom>
        </p:spPr>
      </p:pic>
    </p:spTree>
    <p:extLst>
      <p:ext uri="{BB962C8B-B14F-4D97-AF65-F5344CB8AC3E}">
        <p14:creationId xmlns:p14="http://schemas.microsoft.com/office/powerpoint/2010/main" val="240710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69" y="215811"/>
            <a:ext cx="7891462" cy="857250"/>
          </a:xfrm>
        </p:spPr>
        <p:txBody>
          <a:bodyPr>
            <a:normAutofit/>
          </a:bodyPr>
          <a:lstStyle>
            <a:lvl1pPr>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3" name="Content Placeholder 2"/>
          <p:cNvSpPr>
            <a:spLocks noGrp="1"/>
          </p:cNvSpPr>
          <p:nvPr>
            <p:ph sz="half" idx="1"/>
          </p:nvPr>
        </p:nvSpPr>
        <p:spPr>
          <a:xfrm>
            <a:off x="785812" y="1200151"/>
            <a:ext cx="3709987"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104639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a:t>Klik om stijl te bewerken</a:t>
            </a:r>
            <a:endParaRPr lang="nl-BE" dirty="0"/>
          </a:p>
        </p:txBody>
      </p:sp>
      <p:sp>
        <p:nvSpPr>
          <p:cNvPr id="3" name="Content Placeholder 2"/>
          <p:cNvSpPr>
            <a:spLocks noGrp="1"/>
          </p:cNvSpPr>
          <p:nvPr>
            <p:ph sz="half" idx="1"/>
          </p:nvPr>
        </p:nvSpPr>
        <p:spPr>
          <a:xfrm>
            <a:off x="711200" y="1200151"/>
            <a:ext cx="3784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4709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15811"/>
            <a:ext cx="8229600" cy="857250"/>
          </a:xfrm>
        </p:spPr>
        <p:txBody>
          <a:bodyPr>
            <a:normAutofit/>
          </a:bodyPr>
          <a:lstStyle>
            <a:lvl1pPr>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200151"/>
            <a:ext cx="388112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0" y="1200151"/>
            <a:ext cx="386080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1687478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0">
                <a:latin typeface="Montserrat ExtraBold" panose="00000900000000000000" pitchFamily="2" charset="0"/>
              </a:defRPr>
            </a:lvl1pPr>
          </a:lstStyle>
          <a:p>
            <a:r>
              <a:rPr lang="nl-NL"/>
              <a:t>Klik om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a:t>Klikken om de tekststijl van het model te bewerken</a:t>
            </a:r>
          </a:p>
        </p:txBody>
      </p:sp>
      <p:sp>
        <p:nvSpPr>
          <p:cNvPr id="4" name="Table Placeholder 3"/>
          <p:cNvSpPr>
            <a:spLocks noGrp="1"/>
          </p:cNvSpPr>
          <p:nvPr>
            <p:ph type="tbl" sz="quarter" idx="13"/>
          </p:nvPr>
        </p:nvSpPr>
        <p:spPr>
          <a:xfrm>
            <a:off x="798513" y="1726681"/>
            <a:ext cx="8229600" cy="2366193"/>
          </a:xfrm>
        </p:spPr>
        <p:txBody>
          <a:bodyPr>
            <a:normAutofit/>
          </a:bodyPr>
          <a:lstStyle>
            <a:lvl1pPr marL="0" indent="0">
              <a:buNone/>
              <a:defRPr sz="2800">
                <a:latin typeface="Montserrat SemiBold" panose="00000700000000000000" pitchFamily="2" charset="0"/>
              </a:defRPr>
            </a:lvl1pPr>
          </a:lstStyle>
          <a:p>
            <a:r>
              <a:rPr lang="nl-NL"/>
              <a:t>Klik op het pictogram als u een tabel wilt toevoegen</a:t>
            </a:r>
            <a:endParaRPr lang="nl-BE" dirty="0"/>
          </a:p>
        </p:txBody>
      </p:sp>
    </p:spTree>
    <p:extLst>
      <p:ext uri="{BB962C8B-B14F-4D97-AF65-F5344CB8AC3E}">
        <p14:creationId xmlns:p14="http://schemas.microsoft.com/office/powerpoint/2010/main" val="41420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1">
                <a:latin typeface="Montserrat ExtraBold" panose="00000900000000000000" pitchFamily="2" charset="0"/>
              </a:defRPr>
            </a:lvl1pPr>
          </a:lstStyle>
          <a:p>
            <a:r>
              <a:rPr lang="nl-NL"/>
              <a:t>Klik om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a:t>Klikken om de tekststijl van het model te bewerken</a:t>
            </a:r>
          </a:p>
        </p:txBody>
      </p:sp>
      <p:sp>
        <p:nvSpPr>
          <p:cNvPr id="9" name="Chart Placeholder 8"/>
          <p:cNvSpPr>
            <a:spLocks noGrp="1"/>
          </p:cNvSpPr>
          <p:nvPr>
            <p:ph type="chart" sz="quarter" idx="13"/>
          </p:nvPr>
        </p:nvSpPr>
        <p:spPr>
          <a:xfrm>
            <a:off x="798513" y="1690688"/>
            <a:ext cx="8229600" cy="2411412"/>
          </a:xfrm>
        </p:spPr>
        <p:txBody>
          <a:bodyPr>
            <a:normAutofit/>
          </a:bodyPr>
          <a:lstStyle>
            <a:lvl1pPr marL="0" indent="0">
              <a:buNone/>
              <a:defRPr sz="2800">
                <a:latin typeface="Montserrat SemiBold" panose="00000700000000000000" pitchFamily="2" charset="0"/>
              </a:defRPr>
            </a:lvl1pPr>
          </a:lstStyle>
          <a:p>
            <a:r>
              <a:rPr lang="nl-NL"/>
              <a:t>Klik op het pictogram als u een grafiek wilt toevoegen</a:t>
            </a:r>
            <a:endParaRPr lang="nl-BE" dirty="0"/>
          </a:p>
        </p:txBody>
      </p:sp>
    </p:spTree>
    <p:extLst>
      <p:ext uri="{BB962C8B-B14F-4D97-AF65-F5344CB8AC3E}">
        <p14:creationId xmlns:p14="http://schemas.microsoft.com/office/powerpoint/2010/main" val="76420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tle 1"/>
          <p:cNvSpPr>
            <a:spLocks noGrp="1"/>
          </p:cNvSpPr>
          <p:nvPr>
            <p:ph type="ctrTitle"/>
          </p:nvPr>
        </p:nvSpPr>
        <p:spPr>
          <a:xfrm>
            <a:off x="685800" y="1597819"/>
            <a:ext cx="7772400" cy="1102519"/>
          </a:xfrm>
        </p:spPr>
        <p:txBody>
          <a:bodyPr>
            <a:noAutofit/>
          </a:bodyPr>
          <a:lstStyle>
            <a:lvl1pPr algn="l">
              <a:defRPr sz="4200" b="0" i="0" baseline="0">
                <a:solidFill>
                  <a:srgbClr val="FFFFFF"/>
                </a:solidFill>
                <a:latin typeface="Montserrat ExtraBold" panose="00000900000000000000" pitchFamily="2" charset="0"/>
              </a:defRPr>
            </a:lvl1pPr>
          </a:lstStyle>
          <a:p>
            <a:r>
              <a:rPr lang="nl-NL"/>
              <a:t>Klik om stijl te bewerken</a:t>
            </a:r>
            <a:endParaRPr lang="nl-BE" dirty="0"/>
          </a:p>
        </p:txBody>
      </p:sp>
      <p:sp>
        <p:nvSpPr>
          <p:cNvPr id="3" name="Subtitle 2"/>
          <p:cNvSpPr>
            <a:spLocks noGrp="1"/>
          </p:cNvSpPr>
          <p:nvPr>
            <p:ph type="subTitle" idx="1"/>
          </p:nvPr>
        </p:nvSpPr>
        <p:spPr>
          <a:xfrm>
            <a:off x="685800" y="2914650"/>
            <a:ext cx="7772400" cy="758328"/>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spTree>
    <p:extLst>
      <p:ext uri="{BB962C8B-B14F-4D97-AF65-F5344CB8AC3E}">
        <p14:creationId xmlns:p14="http://schemas.microsoft.com/office/powerpoint/2010/main" val="179282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a:t>Klik om stijl te bewerken</a:t>
            </a:r>
            <a:endParaRPr lang="nl-BE" dirty="0"/>
          </a:p>
        </p:txBody>
      </p:sp>
      <p:sp>
        <p:nvSpPr>
          <p:cNvPr id="3" name="Subtitle 2"/>
          <p:cNvSpPr>
            <a:spLocks noGrp="1"/>
          </p:cNvSpPr>
          <p:nvPr>
            <p:ph type="subTitle" idx="1"/>
          </p:nvPr>
        </p:nvSpPr>
        <p:spPr>
          <a:xfrm>
            <a:off x="685800" y="2926443"/>
            <a:ext cx="7772400" cy="758328"/>
          </a:xfrm>
        </p:spPr>
        <p:txBody>
          <a:bodyPr>
            <a:normAutofit/>
          </a:bodyPr>
          <a:lstStyle>
            <a:lvl1pPr marL="0" indent="0" algn="l">
              <a:buNone/>
              <a:defRPr sz="3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5539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741759"/>
            <a:ext cx="3856038" cy="1172312"/>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a:t>Klik om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bg2"/>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8" name="Text Placeholder 17"/>
          <p:cNvSpPr>
            <a:spLocks noGrp="1"/>
          </p:cNvSpPr>
          <p:nvPr>
            <p:ph type="body" sz="quarter" idx="11" hasCustomPrompt="1"/>
          </p:nvPr>
        </p:nvSpPr>
        <p:spPr>
          <a:xfrm>
            <a:off x="706438" y="2160389"/>
            <a:ext cx="2824162" cy="1876621"/>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8" name="Text Placeholder 5"/>
          <p:cNvSpPr>
            <a:spLocks noGrp="1"/>
          </p:cNvSpPr>
          <p:nvPr>
            <p:ph type="body" sz="quarter" idx="12"/>
          </p:nvPr>
        </p:nvSpPr>
        <p:spPr>
          <a:xfrm>
            <a:off x="706438" y="291193"/>
            <a:ext cx="3856037" cy="344488"/>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341433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7" name="Title 1"/>
          <p:cNvSpPr>
            <a:spLocks noGrp="1"/>
          </p:cNvSpPr>
          <p:nvPr>
            <p:ph type="ctrTitle"/>
          </p:nvPr>
        </p:nvSpPr>
        <p:spPr>
          <a:xfrm>
            <a:off x="696278" y="741759"/>
            <a:ext cx="3856038" cy="116324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a:t>Klik om stijl te bewerken</a:t>
            </a:r>
            <a:endParaRPr lang="nl-BE" dirty="0"/>
          </a:p>
        </p:txBody>
      </p:sp>
      <p:sp>
        <p:nvSpPr>
          <p:cNvPr id="9"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sp>
        <p:nvSpPr>
          <p:cNvPr id="12" name="Text Placeholder 5"/>
          <p:cNvSpPr>
            <a:spLocks noGrp="1"/>
          </p:cNvSpPr>
          <p:nvPr>
            <p:ph type="body" sz="quarter" idx="11"/>
          </p:nvPr>
        </p:nvSpPr>
        <p:spPr>
          <a:xfrm>
            <a:off x="696278" y="2170143"/>
            <a:ext cx="3119438" cy="1883697"/>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a:t>Klikken om de tekststijl van het model te bewerken</a:t>
            </a:r>
          </a:p>
        </p:txBody>
      </p:sp>
      <p:sp>
        <p:nvSpPr>
          <p:cNvPr id="6" name="Text Placeholder 5"/>
          <p:cNvSpPr>
            <a:spLocks noGrp="1"/>
          </p:cNvSpPr>
          <p:nvPr>
            <p:ph type="body" sz="quarter" idx="12"/>
          </p:nvPr>
        </p:nvSpPr>
        <p:spPr>
          <a:xfrm>
            <a:off x="696278" y="291193"/>
            <a:ext cx="3856037" cy="344488"/>
          </a:xfrm>
        </p:spPr>
        <p:txBody>
          <a:bodyPr>
            <a:normAutofit/>
          </a:bodyPr>
          <a:lstStyle>
            <a:lvl1pPr marL="0" indent="0">
              <a:buNone/>
              <a:defRPr sz="1000">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5206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a:t>Klik om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b="1" i="0">
                <a:solidFill>
                  <a:srgbClr val="FFFFFE"/>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Text Placeholder 5"/>
          <p:cNvSpPr>
            <a:spLocks noGrp="1"/>
          </p:cNvSpPr>
          <p:nvPr>
            <p:ph type="body" sz="quarter" idx="11"/>
          </p:nvPr>
        </p:nvSpPr>
        <p:spPr>
          <a:xfrm>
            <a:off x="795337"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a:t>Klikken om de tekststijl van het model te bewerken</a:t>
            </a:r>
          </a:p>
        </p:txBody>
      </p:sp>
      <p:sp>
        <p:nvSpPr>
          <p:cNvPr id="12" name="Text Placeholder 5"/>
          <p:cNvSpPr>
            <a:spLocks noGrp="1"/>
          </p:cNvSpPr>
          <p:nvPr>
            <p:ph type="body" sz="quarter" idx="12"/>
          </p:nvPr>
        </p:nvSpPr>
        <p:spPr>
          <a:xfrm>
            <a:off x="795338" y="291193"/>
            <a:ext cx="3856037" cy="344488"/>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348855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Picture Placeholder 5"/>
          <p:cNvSpPr>
            <a:spLocks noGrp="1"/>
          </p:cNvSpPr>
          <p:nvPr>
            <p:ph type="pic" sz="quarter" idx="10"/>
          </p:nvPr>
        </p:nvSpPr>
        <p:spPr>
          <a:xfrm>
            <a:off x="4541839" y="741759"/>
            <a:ext cx="4134617" cy="3324343"/>
          </a:xfrm>
        </p:spPr>
        <p:txBody>
          <a:bodyPr/>
          <a:lstStyle>
            <a:lvl1pPr>
              <a:defRPr>
                <a:latin typeface="Montserrat SemiBold" panose="00000700000000000000" pitchFamily="2" charset="0"/>
              </a:defRPr>
            </a:lvl1pPr>
          </a:lstStyle>
          <a:p>
            <a:r>
              <a:rPr lang="nl-NL"/>
              <a:t>Klik op het pictogram als u een afbeelding wilt toevoegen</a:t>
            </a:r>
            <a:endParaRPr lang="nl-BE" dirty="0"/>
          </a:p>
        </p:txBody>
      </p:sp>
      <p:sp>
        <p:nvSpPr>
          <p:cNvPr id="14" name="Title 1"/>
          <p:cNvSpPr>
            <a:spLocks noGrp="1"/>
          </p:cNvSpPr>
          <p:nvPr>
            <p:ph type="ctrTitle"/>
          </p:nvPr>
        </p:nvSpPr>
        <p:spPr>
          <a:xfrm>
            <a:off x="795338"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a:t>Klik om stijl te bewerken</a:t>
            </a:r>
            <a:endParaRPr lang="nl-BE" dirty="0"/>
          </a:p>
        </p:txBody>
      </p:sp>
      <p:sp>
        <p:nvSpPr>
          <p:cNvPr id="15" name="Text Placeholder 5"/>
          <p:cNvSpPr>
            <a:spLocks noGrp="1"/>
          </p:cNvSpPr>
          <p:nvPr>
            <p:ph type="body" sz="quarter" idx="12"/>
          </p:nvPr>
        </p:nvSpPr>
        <p:spPr>
          <a:xfrm>
            <a:off x="795338"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a:t>Klikken om de tekststijl van het model te bewerken</a:t>
            </a:r>
          </a:p>
        </p:txBody>
      </p:sp>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45850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741759"/>
            <a:ext cx="3856038" cy="114936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a:t>Klik om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latin typeface="Montserrat SemiBold" panose="00000700000000000000" pitchFamily="2" charset="0"/>
              </a:defRPr>
            </a:lvl1pPr>
          </a:lstStyle>
          <a:p>
            <a:r>
              <a:rPr lang="nl-NL"/>
              <a:t>Klik op het pictogram als u een afbeelding wilt toevoegen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9"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a:t>Klikken om de tekststijl van het model te bewerken</a:t>
            </a:r>
          </a:p>
        </p:txBody>
      </p:sp>
      <p:sp>
        <p:nvSpPr>
          <p:cNvPr id="12" name="Text Placeholder 5"/>
          <p:cNvSpPr>
            <a:spLocks noGrp="1"/>
          </p:cNvSpPr>
          <p:nvPr>
            <p:ph type="body" sz="quarter" idx="16"/>
          </p:nvPr>
        </p:nvSpPr>
        <p:spPr>
          <a:xfrm>
            <a:off x="795338" y="2178050"/>
            <a:ext cx="3508375" cy="1888052"/>
          </a:xfrm>
        </p:spPr>
        <p:txBody>
          <a:bodyPr>
            <a:normAutofit/>
          </a:bodyPr>
          <a:lstStyle>
            <a:lvl1pPr marL="0" indent="0">
              <a:buNone/>
              <a:defRPr sz="1400" b="1" i="0">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148519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8" y="215811"/>
            <a:ext cx="7891462" cy="85725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ext Placeholder 2"/>
          <p:cNvSpPr>
            <a:spLocks noGrp="1"/>
          </p:cNvSpPr>
          <p:nvPr>
            <p:ph type="body" idx="1"/>
          </p:nvPr>
        </p:nvSpPr>
        <p:spPr>
          <a:xfrm>
            <a:off x="795338" y="1200151"/>
            <a:ext cx="7891462" cy="3394472"/>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306202407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5" r:id="rId4"/>
    <p:sldLayoutId id="2147483661" r:id="rId5"/>
    <p:sldLayoutId id="2147483662" r:id="rId6"/>
    <p:sldLayoutId id="2147483663" r:id="rId7"/>
    <p:sldLayoutId id="2147483664" r:id="rId8"/>
    <p:sldLayoutId id="2147483666" r:id="rId9"/>
    <p:sldLayoutId id="2147483665" r:id="rId10"/>
    <p:sldLayoutId id="2147483668" r:id="rId11"/>
    <p:sldLayoutId id="2147483673" r:id="rId12"/>
    <p:sldLayoutId id="2147483670" r:id="rId13"/>
    <p:sldLayoutId id="2147483660" r:id="rId14"/>
    <p:sldLayoutId id="2147483650" r:id="rId15"/>
    <p:sldLayoutId id="2147483672" r:id="rId16"/>
    <p:sldLayoutId id="2147483674" r:id="rId17"/>
    <p:sldLayoutId id="2147483671" r:id="rId18"/>
    <p:sldLayoutId id="2147483667" r:id="rId19"/>
    <p:sldLayoutId id="2147483652" r:id="rId20"/>
    <p:sldLayoutId id="2147483675" r:id="rId21"/>
    <p:sldLayoutId id="2147483658" r:id="rId22"/>
    <p:sldLayoutId id="2147483677" r:id="rId23"/>
    <p:sldLayoutId id="2147483659" r:id="rId24"/>
  </p:sldLayoutIdLst>
  <p:txStyles>
    <p:titleStyle>
      <a:lvl1pPr algn="l" defTabSz="457200"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userDrawn="1">
          <p15:clr>
            <a:srgbClr val="F26B43"/>
          </p15:clr>
        </p15:guide>
        <p15:guide id="2" pos="4785" userDrawn="1">
          <p15:clr>
            <a:srgbClr val="F26B43"/>
          </p15:clr>
        </p15:guide>
        <p15:guide id="3" pos="975" userDrawn="1">
          <p15:clr>
            <a:srgbClr val="F26B43"/>
          </p15:clr>
        </p15:guide>
        <p15:guide id="4" orient="horz" pos="71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hyperlink" Target="mailto:david.breckx@hogent.be" TargetMode="Externa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EF9E5C1B-A95E-B947-8A3B-DF3AA2F21D5E}"/>
              </a:ext>
            </a:extLst>
          </p:cNvPr>
          <p:cNvPicPr>
            <a:picLocks noChangeAspect="1"/>
          </p:cNvPicPr>
          <p:nvPr/>
        </p:nvPicPr>
        <p:blipFill rotWithShape="1">
          <a:blip r:embed="rId3"/>
          <a:srcRect l="4438" r="52143"/>
          <a:stretch/>
        </p:blipFill>
        <p:spPr>
          <a:xfrm>
            <a:off x="-1" y="-2026"/>
            <a:ext cx="4472609" cy="5144851"/>
          </a:xfrm>
          <a:prstGeom prst="rect">
            <a:avLst/>
          </a:prstGeom>
        </p:spPr>
      </p:pic>
      <p:pic>
        <p:nvPicPr>
          <p:cNvPr id="2" name="Afbeelding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51"/>
            <a:ext cx="6864101" cy="5143500"/>
          </a:xfrm>
          <a:prstGeom prst="rect">
            <a:avLst/>
          </a:prstGeom>
        </p:spPr>
      </p:pic>
      <p:sp>
        <p:nvSpPr>
          <p:cNvPr id="32" name="Title 1"/>
          <p:cNvSpPr>
            <a:spLocks noGrp="1"/>
          </p:cNvSpPr>
          <p:nvPr>
            <p:ph type="ctrTitle"/>
          </p:nvPr>
        </p:nvSpPr>
        <p:spPr>
          <a:xfrm>
            <a:off x="3857624" y="1623637"/>
            <a:ext cx="5286375" cy="1893526"/>
          </a:xfrm>
        </p:spPr>
        <p:txBody>
          <a:bodyPr/>
          <a:lstStyle/>
          <a:p>
            <a:pPr algn="ctr"/>
            <a:r>
              <a:rPr lang="nl-BE" dirty="0">
                <a:solidFill>
                  <a:schemeClr val="tx1"/>
                </a:solidFill>
              </a:rPr>
              <a:t>Analyse</a:t>
            </a:r>
          </a:p>
        </p:txBody>
      </p:sp>
    </p:spTree>
    <p:extLst>
      <p:ext uri="{BB962C8B-B14F-4D97-AF65-F5344CB8AC3E}">
        <p14:creationId xmlns:p14="http://schemas.microsoft.com/office/powerpoint/2010/main" val="1136514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video_-_communicatieproblemen_in_het_softwareontwikkelingsproces" descr="video_-_communicatieproblemen_in_het_softwareontwikkelingsproces">
            <a:hlinkClick r:id="" action="ppaction://media"/>
            <a:extLst>
              <a:ext uri="{FF2B5EF4-FFF2-40B4-BE49-F238E27FC236}">
                <a16:creationId xmlns:a16="http://schemas.microsoft.com/office/drawing/2014/main" id="{FDDD2A0A-F6C7-C948-BFA5-9A7C4B81FB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93975" y="0"/>
            <a:ext cx="4114800" cy="5143500"/>
          </a:xfrm>
          <a:prstGeom prst="rect">
            <a:avLst/>
          </a:prstGeom>
        </p:spPr>
      </p:pic>
    </p:spTree>
    <p:extLst>
      <p:ext uri="{BB962C8B-B14F-4D97-AF65-F5344CB8AC3E}">
        <p14:creationId xmlns:p14="http://schemas.microsoft.com/office/powerpoint/2010/main" val="1553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1506" name="Picture 2" descr="Project Management - A Tree Swing Story - Weekly Sharing - ZenTao">
            <a:extLst>
              <a:ext uri="{FF2B5EF4-FFF2-40B4-BE49-F238E27FC236}">
                <a16:creationId xmlns:a16="http://schemas.microsoft.com/office/drawing/2014/main" id="{1C8C0AB4-335F-5645-8044-3DAF137D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0"/>
            <a:ext cx="8343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60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a:solidFill>
                  <a:schemeClr val="tx1"/>
                </a:solidFill>
              </a:rPr>
              <a:t>Software ontwikkelingsproces</a:t>
            </a:r>
          </a:p>
        </p:txBody>
      </p:sp>
      <p:sp>
        <p:nvSpPr>
          <p:cNvPr id="7" name="Tijdelijke aanduiding voor inhoud 1">
            <a:extLst>
              <a:ext uri="{FF2B5EF4-FFF2-40B4-BE49-F238E27FC236}">
                <a16:creationId xmlns:a16="http://schemas.microsoft.com/office/drawing/2014/main" id="{BB070E20-5F0A-2746-8579-604F5D2E0CAF}"/>
              </a:ext>
            </a:extLst>
          </p:cNvPr>
          <p:cNvSpPr txBox="1">
            <a:spLocks/>
          </p:cNvSpPr>
          <p:nvPr/>
        </p:nvSpPr>
        <p:spPr>
          <a:xfrm>
            <a:off x="795338" y="1370360"/>
            <a:ext cx="8229600" cy="2808000"/>
          </a:xfrm>
          <a:prstGeom prst="rect">
            <a:avLst/>
          </a:prstGeom>
        </p:spPr>
        <p:txBody>
          <a:bodyPr anchor="ct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NL" sz="2200" dirty="0">
                <a:latin typeface="Montserrat" pitchFamily="2" charset="77"/>
              </a:rPr>
              <a:t>Een</a:t>
            </a:r>
            <a:r>
              <a:rPr lang="nl-NL" dirty="0"/>
              <a:t> </a:t>
            </a:r>
            <a:r>
              <a:rPr lang="nl-NL" sz="2400" b="1" dirty="0">
                <a:latin typeface="Montserrat" pitchFamily="2" charset="77"/>
              </a:rPr>
              <a:t>software ontwikkelingsproces </a:t>
            </a:r>
            <a:r>
              <a:rPr lang="nl-NL" sz="2200" dirty="0">
                <a:latin typeface="Montserrat" pitchFamily="2" charset="77"/>
              </a:rPr>
              <a:t>is een kader dat vastlegt hoe een software project wordt aangepakt. </a:t>
            </a:r>
          </a:p>
          <a:p>
            <a:pPr marL="0" indent="0">
              <a:buNone/>
            </a:pPr>
            <a:br>
              <a:rPr lang="nl-NL" sz="2200" dirty="0">
                <a:latin typeface="Montserrat" pitchFamily="2" charset="77"/>
              </a:rPr>
            </a:br>
            <a:r>
              <a:rPr lang="nl-NL" sz="2200" dirty="0">
                <a:latin typeface="Montserrat" pitchFamily="2" charset="77"/>
              </a:rPr>
              <a:t>Beschrijft de activiteiten die een team zal uitvoeren om een software systeem te produceren dat voldoet aan de noden van de gebruikers (user requirements)</a:t>
            </a:r>
            <a:endParaRPr lang="nl-NL" sz="3000" dirty="0">
              <a:latin typeface="Montserrat" pitchFamily="2" charset="77"/>
            </a:endParaRPr>
          </a:p>
        </p:txBody>
      </p:sp>
    </p:spTree>
    <p:extLst>
      <p:ext uri="{BB962C8B-B14F-4D97-AF65-F5344CB8AC3E}">
        <p14:creationId xmlns:p14="http://schemas.microsoft.com/office/powerpoint/2010/main" val="155953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pic>
        <p:nvPicPr>
          <p:cNvPr id="1027" name="Picture 3" descr="page2image34794464">
            <a:extLst>
              <a:ext uri="{FF2B5EF4-FFF2-40B4-BE49-F238E27FC236}">
                <a16:creationId xmlns:a16="http://schemas.microsoft.com/office/drawing/2014/main" id="{2C337B5F-AD29-7045-9F8B-EA045D54E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00" y="2293967"/>
            <a:ext cx="8640000" cy="947532"/>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2">
            <a:extLst>
              <a:ext uri="{FF2B5EF4-FFF2-40B4-BE49-F238E27FC236}">
                <a16:creationId xmlns:a16="http://schemas.microsoft.com/office/drawing/2014/main" id="{2AE4E3EE-93B8-384E-BD26-BD837DD21351}"/>
              </a:ext>
            </a:extLst>
          </p:cNvPr>
          <p:cNvSpPr>
            <a:spLocks noGrp="1"/>
          </p:cNvSpPr>
          <p:nvPr>
            <p:ph type="ctrTitle"/>
          </p:nvPr>
        </p:nvSpPr>
        <p:spPr>
          <a:xfrm>
            <a:off x="795338" y="757267"/>
            <a:ext cx="8229600" cy="613093"/>
          </a:xfrm>
        </p:spPr>
        <p:txBody>
          <a:bodyPr/>
          <a:lstStyle/>
          <a:p>
            <a:r>
              <a:rPr lang="nl-NL" dirty="0">
                <a:solidFill>
                  <a:schemeClr val="tx1"/>
                </a:solidFill>
              </a:rPr>
              <a:t>Software ontwikkelingsproces (2)</a:t>
            </a:r>
          </a:p>
        </p:txBody>
      </p:sp>
    </p:spTree>
    <p:extLst>
      <p:ext uri="{BB962C8B-B14F-4D97-AF65-F5344CB8AC3E}">
        <p14:creationId xmlns:p14="http://schemas.microsoft.com/office/powerpoint/2010/main" val="1459779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a:solidFill>
                  <a:schemeClr val="tx1"/>
                </a:solidFill>
              </a:rPr>
              <a:t>User requirements</a:t>
            </a:r>
            <a:endParaRPr lang="nl-NL" dirty="0">
              <a:solidFill>
                <a:schemeClr val="tx1"/>
              </a:solidFill>
            </a:endParaRPr>
          </a:p>
        </p:txBody>
      </p:sp>
      <p:pic>
        <p:nvPicPr>
          <p:cNvPr id="8" name="Afbeelding 7" descr="Afbeelding met tekst&#10;&#10;Automatisch gegenereerde beschrijving">
            <a:extLst>
              <a:ext uri="{FF2B5EF4-FFF2-40B4-BE49-F238E27FC236}">
                <a16:creationId xmlns:a16="http://schemas.microsoft.com/office/drawing/2014/main" id="{670C99E4-5DDC-7A4A-B48C-8416C74131D2}"/>
              </a:ext>
            </a:extLst>
          </p:cNvPr>
          <p:cNvPicPr>
            <a:picLocks noChangeAspect="1"/>
          </p:cNvPicPr>
          <p:nvPr/>
        </p:nvPicPr>
        <p:blipFill>
          <a:blip r:embed="rId2">
            <a:alphaModFix amt="19000"/>
          </a:blip>
          <a:stretch>
            <a:fillRect/>
          </a:stretch>
        </p:blipFill>
        <p:spPr>
          <a:xfrm>
            <a:off x="4152003" y="-1966"/>
            <a:ext cx="4991998" cy="2807999"/>
          </a:xfrm>
          <a:prstGeom prst="rect">
            <a:avLst/>
          </a:prstGeom>
        </p:spPr>
      </p:pic>
      <p:sp>
        <p:nvSpPr>
          <p:cNvPr id="2" name="Tijdelijke aanduiding voor inhoud 1">
            <a:extLst>
              <a:ext uri="{FF2B5EF4-FFF2-40B4-BE49-F238E27FC236}">
                <a16:creationId xmlns:a16="http://schemas.microsoft.com/office/drawing/2014/main" id="{CB38AF59-B250-7F40-889D-C4D6B813E1AC}"/>
              </a:ext>
            </a:extLst>
          </p:cNvPr>
          <p:cNvSpPr>
            <a:spLocks noGrp="1"/>
          </p:cNvSpPr>
          <p:nvPr>
            <p:ph idx="1"/>
          </p:nvPr>
        </p:nvSpPr>
        <p:spPr>
          <a:xfrm>
            <a:off x="795338" y="1402033"/>
            <a:ext cx="8229600" cy="2808000"/>
          </a:xfrm>
        </p:spPr>
        <p:txBody>
          <a:bodyPr anchor="ctr">
            <a:normAutofit/>
          </a:bodyPr>
          <a:lstStyle/>
          <a:p>
            <a:r>
              <a:rPr lang="nl-NL" sz="2200" dirty="0">
                <a:latin typeface="Montserrat" pitchFamily="2" charset="77"/>
              </a:rPr>
              <a:t>Noden van de gebruikers voor een systeem</a:t>
            </a:r>
          </a:p>
          <a:p>
            <a:r>
              <a:rPr lang="nl-NL" sz="2200" dirty="0">
                <a:latin typeface="Montserrat" pitchFamily="2" charset="77"/>
              </a:rPr>
              <a:t>Gebruikers – externe partijen die met het te bouwen systeem moeten werken (personen of andere systemen)</a:t>
            </a:r>
          </a:p>
          <a:p>
            <a:r>
              <a:rPr lang="nl-NL" sz="2200" dirty="0">
                <a:latin typeface="Montserrat" pitchFamily="2" charset="77"/>
              </a:rPr>
              <a:t>Doorgaans in het begin onvolledig. Tijdens de ontwikkeling kunnen de requirements nog wijzigen.</a:t>
            </a:r>
          </a:p>
        </p:txBody>
      </p:sp>
    </p:spTree>
    <p:extLst>
      <p:ext uri="{BB962C8B-B14F-4D97-AF65-F5344CB8AC3E}">
        <p14:creationId xmlns:p14="http://schemas.microsoft.com/office/powerpoint/2010/main" val="3946523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Fasen in het ontwikkelingsproces</a:t>
            </a:r>
          </a:p>
        </p:txBody>
      </p:sp>
      <p:pic>
        <p:nvPicPr>
          <p:cNvPr id="2049" name="Picture 1" descr="page3image35000800">
            <a:extLst>
              <a:ext uri="{FF2B5EF4-FFF2-40B4-BE49-F238E27FC236}">
                <a16:creationId xmlns:a16="http://schemas.microsoft.com/office/drawing/2014/main" id="{A33E77BD-6DD0-BC47-8515-92FC2B50F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64" y="1370360"/>
            <a:ext cx="438147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97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Fasen in het ontwikkelingsproces (2)</a:t>
            </a:r>
          </a:p>
        </p:txBody>
      </p:sp>
      <p:grpSp>
        <p:nvGrpSpPr>
          <p:cNvPr id="24" name="Groep 23">
            <a:extLst>
              <a:ext uri="{FF2B5EF4-FFF2-40B4-BE49-F238E27FC236}">
                <a16:creationId xmlns:a16="http://schemas.microsoft.com/office/drawing/2014/main" id="{7335EF86-5EF6-044D-8D37-C064666B9F7D}"/>
              </a:ext>
            </a:extLst>
          </p:cNvPr>
          <p:cNvGrpSpPr/>
          <p:nvPr/>
        </p:nvGrpSpPr>
        <p:grpSpPr>
          <a:xfrm>
            <a:off x="2538088" y="1370360"/>
            <a:ext cx="4319453" cy="3600000"/>
            <a:chOff x="2436419" y="1370360"/>
            <a:chExt cx="4319453" cy="3600000"/>
          </a:xfrm>
        </p:grpSpPr>
        <p:grpSp>
          <p:nvGrpSpPr>
            <p:cNvPr id="9" name="Groep 8">
              <a:extLst>
                <a:ext uri="{FF2B5EF4-FFF2-40B4-BE49-F238E27FC236}">
                  <a16:creationId xmlns:a16="http://schemas.microsoft.com/office/drawing/2014/main" id="{74B004A6-F542-E14E-ADF6-ACC5862838CB}"/>
                </a:ext>
              </a:extLst>
            </p:cNvPr>
            <p:cNvGrpSpPr/>
            <p:nvPr/>
          </p:nvGrpSpPr>
          <p:grpSpPr>
            <a:xfrm>
              <a:off x="2772000" y="1370360"/>
              <a:ext cx="3600000" cy="3600000"/>
              <a:chOff x="2851375" y="1370359"/>
              <a:chExt cx="3600000" cy="3600000"/>
            </a:xfrm>
          </p:grpSpPr>
          <p:pic>
            <p:nvPicPr>
              <p:cNvPr id="7" name="Afbeelding 6">
                <a:extLst>
                  <a:ext uri="{FF2B5EF4-FFF2-40B4-BE49-F238E27FC236}">
                    <a16:creationId xmlns:a16="http://schemas.microsoft.com/office/drawing/2014/main" id="{648CE579-CDE7-E045-9139-BD440676A0FA}"/>
                  </a:ext>
                </a:extLst>
              </p:cNvPr>
              <p:cNvPicPr>
                <a:picLocks noChangeAspect="1"/>
              </p:cNvPicPr>
              <p:nvPr/>
            </p:nvPicPr>
            <p:blipFill>
              <a:blip r:embed="rId3"/>
              <a:stretch>
                <a:fillRect/>
              </a:stretch>
            </p:blipFill>
            <p:spPr>
              <a:xfrm>
                <a:off x="2851375" y="1370359"/>
                <a:ext cx="3600000" cy="3600000"/>
              </a:xfrm>
              <a:prstGeom prst="rect">
                <a:avLst/>
              </a:prstGeom>
            </p:spPr>
          </p:pic>
          <p:sp>
            <p:nvSpPr>
              <p:cNvPr id="8" name="Tekstvak 7">
                <a:extLst>
                  <a:ext uri="{FF2B5EF4-FFF2-40B4-BE49-F238E27FC236}">
                    <a16:creationId xmlns:a16="http://schemas.microsoft.com/office/drawing/2014/main" id="{0982C7AD-2442-4D41-AF3D-12AD16D2345A}"/>
                  </a:ext>
                </a:extLst>
              </p:cNvPr>
              <p:cNvSpPr txBox="1"/>
              <p:nvPr/>
            </p:nvSpPr>
            <p:spPr>
              <a:xfrm>
                <a:off x="3827654" y="2626250"/>
                <a:ext cx="1647442" cy="954107"/>
              </a:xfrm>
              <a:prstGeom prst="rect">
                <a:avLst/>
              </a:prstGeom>
              <a:noFill/>
            </p:spPr>
            <p:txBody>
              <a:bodyPr wrap="square" rtlCol="0">
                <a:spAutoFit/>
              </a:bodyPr>
              <a:lstStyle/>
              <a:p>
                <a:pPr algn="ctr"/>
                <a:r>
                  <a:rPr lang="nl-NL" sz="1400" dirty="0">
                    <a:solidFill>
                      <a:srgbClr val="2A3F6B"/>
                    </a:solidFill>
                    <a:latin typeface="Montserrat" pitchFamily="2" charset="77"/>
                  </a:rPr>
                  <a:t>THE</a:t>
                </a:r>
                <a:br>
                  <a:rPr lang="nl-NL" sz="1400" dirty="0">
                    <a:solidFill>
                      <a:srgbClr val="2A3F6B"/>
                    </a:solidFill>
                    <a:latin typeface="Montserrat" pitchFamily="2" charset="77"/>
                  </a:rPr>
                </a:br>
                <a:r>
                  <a:rPr lang="nl-NL" sz="1400" b="1" dirty="0">
                    <a:solidFill>
                      <a:srgbClr val="2A3F6B"/>
                    </a:solidFill>
                    <a:latin typeface="Montserrat" pitchFamily="2" charset="77"/>
                  </a:rPr>
                  <a:t>SOFTWARE</a:t>
                </a:r>
                <a:br>
                  <a:rPr lang="nl-NL" sz="1400" b="1" dirty="0">
                    <a:solidFill>
                      <a:srgbClr val="2A3F6B"/>
                    </a:solidFill>
                    <a:latin typeface="Montserrat" pitchFamily="2" charset="77"/>
                  </a:rPr>
                </a:br>
                <a:r>
                  <a:rPr lang="nl-NL" sz="1400" b="1" dirty="0">
                    <a:solidFill>
                      <a:srgbClr val="2A3F6B"/>
                    </a:solidFill>
                    <a:latin typeface="Montserrat" pitchFamily="2" charset="77"/>
                  </a:rPr>
                  <a:t>DEVELOPMENT</a:t>
                </a:r>
                <a:br>
                  <a:rPr lang="nl-NL" sz="1400" dirty="0">
                    <a:solidFill>
                      <a:srgbClr val="2A3F6B"/>
                    </a:solidFill>
                    <a:latin typeface="Montserrat" pitchFamily="2" charset="77"/>
                  </a:rPr>
                </a:br>
                <a:r>
                  <a:rPr lang="nl-NL" sz="1400" dirty="0">
                    <a:solidFill>
                      <a:srgbClr val="2A3F6B"/>
                    </a:solidFill>
                    <a:latin typeface="Montserrat" pitchFamily="2" charset="77"/>
                  </a:rPr>
                  <a:t>CYCLE</a:t>
                </a:r>
              </a:p>
            </p:txBody>
          </p:sp>
        </p:grpSp>
        <p:grpSp>
          <p:nvGrpSpPr>
            <p:cNvPr id="19" name="Groep 18">
              <a:extLst>
                <a:ext uri="{FF2B5EF4-FFF2-40B4-BE49-F238E27FC236}">
                  <a16:creationId xmlns:a16="http://schemas.microsoft.com/office/drawing/2014/main" id="{8F469727-F90B-924D-8C61-1DBB70AAF554}"/>
                </a:ext>
              </a:extLst>
            </p:cNvPr>
            <p:cNvGrpSpPr/>
            <p:nvPr/>
          </p:nvGrpSpPr>
          <p:grpSpPr>
            <a:xfrm>
              <a:off x="2436419" y="1574517"/>
              <a:ext cx="4319453" cy="3057950"/>
              <a:chOff x="2436419" y="1574517"/>
              <a:chExt cx="4319453" cy="3057950"/>
            </a:xfrm>
          </p:grpSpPr>
          <p:sp>
            <p:nvSpPr>
              <p:cNvPr id="13" name="Tekstvak 12">
                <a:extLst>
                  <a:ext uri="{FF2B5EF4-FFF2-40B4-BE49-F238E27FC236}">
                    <a16:creationId xmlns:a16="http://schemas.microsoft.com/office/drawing/2014/main" id="{8865A687-5B59-6B47-AFA2-14D25A0E8353}"/>
                  </a:ext>
                </a:extLst>
              </p:cNvPr>
              <p:cNvSpPr txBox="1"/>
              <p:nvPr/>
            </p:nvSpPr>
            <p:spPr>
              <a:xfrm>
                <a:off x="4330402" y="4109247"/>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1</a:t>
                </a:r>
                <a:br>
                  <a:rPr lang="nl-NL" b="1" dirty="0">
                    <a:solidFill>
                      <a:schemeClr val="bg2"/>
                    </a:solidFill>
                    <a:latin typeface="Montserrat Black" pitchFamily="2" charset="77"/>
                  </a:rPr>
                </a:br>
                <a:r>
                  <a:rPr lang="nl-NL" sz="900" b="1" dirty="0">
                    <a:solidFill>
                      <a:schemeClr val="bg2"/>
                    </a:solidFill>
                    <a:latin typeface="Montserrat ExtraBold" pitchFamily="2" charset="77"/>
                  </a:rPr>
                  <a:t>PLANNING</a:t>
                </a:r>
                <a:endParaRPr lang="nl-NL" sz="1000" b="1" dirty="0">
                  <a:solidFill>
                    <a:schemeClr val="bg2"/>
                  </a:solidFill>
                  <a:latin typeface="Montserrat ExtraBold" pitchFamily="2" charset="77"/>
                </a:endParaRPr>
              </a:p>
            </p:txBody>
          </p:sp>
          <p:sp>
            <p:nvSpPr>
              <p:cNvPr id="14" name="Tekstvak 13">
                <a:extLst>
                  <a:ext uri="{FF2B5EF4-FFF2-40B4-BE49-F238E27FC236}">
                    <a16:creationId xmlns:a16="http://schemas.microsoft.com/office/drawing/2014/main" id="{F783D92D-D991-9346-A23A-AD8BCF409366}"/>
                  </a:ext>
                </a:extLst>
              </p:cNvPr>
              <p:cNvSpPr txBox="1"/>
              <p:nvPr/>
            </p:nvSpPr>
            <p:spPr>
              <a:xfrm>
                <a:off x="3003933" y="3939970"/>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2</a:t>
                </a:r>
                <a:br>
                  <a:rPr lang="nl-NL" sz="1000" b="1" dirty="0">
                    <a:solidFill>
                      <a:schemeClr val="bg2"/>
                    </a:solidFill>
                    <a:latin typeface="Montserrat Black" pitchFamily="2" charset="77"/>
                  </a:rPr>
                </a:br>
                <a:r>
                  <a:rPr lang="nl-NL" sz="900" b="1" dirty="0">
                    <a:solidFill>
                      <a:schemeClr val="bg2"/>
                    </a:solidFill>
                    <a:latin typeface="Montserrat ExtraBold" pitchFamily="2" charset="77"/>
                  </a:rPr>
                  <a:t>ANALYSE</a:t>
                </a:r>
                <a:endParaRPr lang="nl-NL" sz="1000" b="1" dirty="0">
                  <a:solidFill>
                    <a:schemeClr val="bg2"/>
                  </a:solidFill>
                  <a:latin typeface="Montserrat ExtraBold" pitchFamily="2" charset="77"/>
                </a:endParaRPr>
              </a:p>
            </p:txBody>
          </p:sp>
          <p:sp>
            <p:nvSpPr>
              <p:cNvPr id="15" name="Tekstvak 14">
                <a:extLst>
                  <a:ext uri="{FF2B5EF4-FFF2-40B4-BE49-F238E27FC236}">
                    <a16:creationId xmlns:a16="http://schemas.microsoft.com/office/drawing/2014/main" id="{A3120607-38CF-4C45-B7CB-CFCA99B7EAF2}"/>
                  </a:ext>
                </a:extLst>
              </p:cNvPr>
              <p:cNvSpPr txBox="1"/>
              <p:nvPr/>
            </p:nvSpPr>
            <p:spPr>
              <a:xfrm>
                <a:off x="2436419" y="2739084"/>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3</a:t>
                </a:r>
                <a:br>
                  <a:rPr lang="nl-NL" sz="1000" b="1" dirty="0">
                    <a:solidFill>
                      <a:schemeClr val="bg2"/>
                    </a:solidFill>
                    <a:latin typeface="Montserrat Black" pitchFamily="2" charset="77"/>
                  </a:rPr>
                </a:br>
                <a:r>
                  <a:rPr lang="nl-NL" sz="900" b="1" dirty="0">
                    <a:solidFill>
                      <a:schemeClr val="bg2"/>
                    </a:solidFill>
                    <a:latin typeface="Montserrat ExtraBold" pitchFamily="2" charset="77"/>
                  </a:rPr>
                  <a:t>ONTWERP</a:t>
                </a:r>
                <a:endParaRPr lang="nl-NL" sz="1000" b="1" dirty="0">
                  <a:solidFill>
                    <a:schemeClr val="bg2"/>
                  </a:solidFill>
                  <a:latin typeface="Montserrat ExtraBold" pitchFamily="2" charset="77"/>
                </a:endParaRPr>
              </a:p>
            </p:txBody>
          </p:sp>
          <p:sp>
            <p:nvSpPr>
              <p:cNvPr id="17" name="Tekstvak 16">
                <a:extLst>
                  <a:ext uri="{FF2B5EF4-FFF2-40B4-BE49-F238E27FC236}">
                    <a16:creationId xmlns:a16="http://schemas.microsoft.com/office/drawing/2014/main" id="{F0AC6F7F-2914-5240-B4FF-B10FFE18B0F0}"/>
                  </a:ext>
                </a:extLst>
              </p:cNvPr>
              <p:cNvSpPr txBox="1"/>
              <p:nvPr/>
            </p:nvSpPr>
            <p:spPr>
              <a:xfrm>
                <a:off x="4589165" y="1792561"/>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5</a:t>
                </a:r>
                <a:br>
                  <a:rPr lang="nl-NL" sz="1000" b="1" dirty="0">
                    <a:solidFill>
                      <a:schemeClr val="bg2"/>
                    </a:solidFill>
                    <a:latin typeface="Montserrat Black" pitchFamily="2" charset="77"/>
                  </a:rPr>
                </a:br>
                <a:r>
                  <a:rPr lang="nl-NL" sz="900" b="1" dirty="0">
                    <a:solidFill>
                      <a:schemeClr val="bg2"/>
                    </a:solidFill>
                    <a:latin typeface="Montserrat ExtraBold" pitchFamily="2" charset="77"/>
                  </a:rPr>
                  <a:t>TESTEN</a:t>
                </a:r>
                <a:endParaRPr lang="nl-NL" sz="1000" b="1" dirty="0">
                  <a:solidFill>
                    <a:schemeClr val="bg2"/>
                  </a:solidFill>
                  <a:latin typeface="Montserrat ExtraBold" pitchFamily="2" charset="77"/>
                </a:endParaRPr>
              </a:p>
            </p:txBody>
          </p:sp>
          <p:sp>
            <p:nvSpPr>
              <p:cNvPr id="18" name="Tekstvak 17">
                <a:extLst>
                  <a:ext uri="{FF2B5EF4-FFF2-40B4-BE49-F238E27FC236}">
                    <a16:creationId xmlns:a16="http://schemas.microsoft.com/office/drawing/2014/main" id="{344249DC-3028-B74B-973E-A5059B6C1368}"/>
                  </a:ext>
                </a:extLst>
              </p:cNvPr>
              <p:cNvSpPr txBox="1"/>
              <p:nvPr/>
            </p:nvSpPr>
            <p:spPr>
              <a:xfrm>
                <a:off x="5108430" y="2975334"/>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6</a:t>
                </a:r>
                <a:br>
                  <a:rPr lang="nl-NL" sz="1000" b="1" dirty="0">
                    <a:solidFill>
                      <a:schemeClr val="bg2"/>
                    </a:solidFill>
                    <a:latin typeface="Montserrat Black" pitchFamily="2" charset="77"/>
                  </a:rPr>
                </a:br>
                <a:r>
                  <a:rPr lang="nl-NL" sz="900" b="1" dirty="0">
                    <a:solidFill>
                      <a:schemeClr val="bg2"/>
                    </a:solidFill>
                    <a:latin typeface="Montserrat ExtraBold" pitchFamily="2" charset="77"/>
                  </a:rPr>
                  <a:t>ONDERHOUD</a:t>
                </a:r>
                <a:endParaRPr lang="nl-NL" sz="1000" b="1" dirty="0">
                  <a:solidFill>
                    <a:schemeClr val="bg2"/>
                  </a:solidFill>
                  <a:latin typeface="Montserrat ExtraBold" pitchFamily="2" charset="77"/>
                </a:endParaRPr>
              </a:p>
            </p:txBody>
          </p:sp>
          <p:sp>
            <p:nvSpPr>
              <p:cNvPr id="16" name="Tekstvak 15">
                <a:extLst>
                  <a:ext uri="{FF2B5EF4-FFF2-40B4-BE49-F238E27FC236}">
                    <a16:creationId xmlns:a16="http://schemas.microsoft.com/office/drawing/2014/main" id="{624AD67C-5AFF-8744-974E-BF2EF3679F63}"/>
                  </a:ext>
                </a:extLst>
              </p:cNvPr>
              <p:cNvSpPr txBox="1"/>
              <p:nvPr/>
            </p:nvSpPr>
            <p:spPr>
              <a:xfrm>
                <a:off x="3220437" y="1574517"/>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4</a:t>
                </a:r>
                <a:br>
                  <a:rPr lang="nl-NL" sz="1000" b="1" dirty="0">
                    <a:solidFill>
                      <a:schemeClr val="bg2"/>
                    </a:solidFill>
                    <a:latin typeface="Montserrat Black" pitchFamily="2" charset="77"/>
                  </a:rPr>
                </a:br>
                <a:r>
                  <a:rPr lang="nl-NL" sz="900" b="1" dirty="0">
                    <a:solidFill>
                      <a:schemeClr val="bg2"/>
                    </a:solidFill>
                    <a:latin typeface="Montserrat ExtraBold" pitchFamily="2" charset="77"/>
                  </a:rPr>
                  <a:t>IMPLEMENTATIE</a:t>
                </a:r>
                <a:endParaRPr lang="nl-NL" sz="1000" b="1" dirty="0">
                  <a:solidFill>
                    <a:schemeClr val="bg2"/>
                  </a:solidFill>
                  <a:latin typeface="Montserrat ExtraBold" pitchFamily="2" charset="77"/>
                </a:endParaRPr>
              </a:p>
            </p:txBody>
          </p:sp>
        </p:grpSp>
      </p:grpSp>
      <p:grpSp>
        <p:nvGrpSpPr>
          <p:cNvPr id="34" name="Groep 33">
            <a:extLst>
              <a:ext uri="{FF2B5EF4-FFF2-40B4-BE49-F238E27FC236}">
                <a16:creationId xmlns:a16="http://schemas.microsoft.com/office/drawing/2014/main" id="{FF001B5D-455F-8142-813E-3E486DF78581}"/>
              </a:ext>
            </a:extLst>
          </p:cNvPr>
          <p:cNvGrpSpPr/>
          <p:nvPr/>
        </p:nvGrpSpPr>
        <p:grpSpPr>
          <a:xfrm>
            <a:off x="2538088" y="1370360"/>
            <a:ext cx="4319453" cy="3600000"/>
            <a:chOff x="2538088" y="1370360"/>
            <a:chExt cx="4319453" cy="3600000"/>
          </a:xfrm>
        </p:grpSpPr>
        <p:grpSp>
          <p:nvGrpSpPr>
            <p:cNvPr id="33" name="Groep 32">
              <a:extLst>
                <a:ext uri="{FF2B5EF4-FFF2-40B4-BE49-F238E27FC236}">
                  <a16:creationId xmlns:a16="http://schemas.microsoft.com/office/drawing/2014/main" id="{3FFA1E48-14D1-224C-9C0B-A44106887315}"/>
                </a:ext>
              </a:extLst>
            </p:cNvPr>
            <p:cNvGrpSpPr/>
            <p:nvPr/>
          </p:nvGrpSpPr>
          <p:grpSpPr>
            <a:xfrm>
              <a:off x="2538088" y="1370360"/>
              <a:ext cx="4319453" cy="3600000"/>
              <a:chOff x="2538088" y="1370360"/>
              <a:chExt cx="4319453" cy="3600000"/>
            </a:xfrm>
          </p:grpSpPr>
          <p:pic>
            <p:nvPicPr>
              <p:cNvPr id="23" name="Afbeelding 22">
                <a:extLst>
                  <a:ext uri="{FF2B5EF4-FFF2-40B4-BE49-F238E27FC236}">
                    <a16:creationId xmlns:a16="http://schemas.microsoft.com/office/drawing/2014/main" id="{63C4DD6E-1E74-3846-86B9-3D0417C7A4D1}"/>
                  </a:ext>
                </a:extLst>
              </p:cNvPr>
              <p:cNvPicPr>
                <a:picLocks noChangeAspect="1"/>
              </p:cNvPicPr>
              <p:nvPr/>
            </p:nvPicPr>
            <p:blipFill>
              <a:blip r:embed="rId4"/>
              <a:srcRect/>
              <a:stretch/>
            </p:blipFill>
            <p:spPr>
              <a:xfrm>
                <a:off x="2876608" y="1370360"/>
                <a:ext cx="3593989" cy="3600000"/>
              </a:xfrm>
              <a:prstGeom prst="rect">
                <a:avLst/>
              </a:prstGeom>
            </p:spPr>
          </p:pic>
          <p:grpSp>
            <p:nvGrpSpPr>
              <p:cNvPr id="25" name="Groep 24">
                <a:extLst>
                  <a:ext uri="{FF2B5EF4-FFF2-40B4-BE49-F238E27FC236}">
                    <a16:creationId xmlns:a16="http://schemas.microsoft.com/office/drawing/2014/main" id="{E1F7148F-50AC-394C-8648-B9DC53792037}"/>
                  </a:ext>
                </a:extLst>
              </p:cNvPr>
              <p:cNvGrpSpPr/>
              <p:nvPr/>
            </p:nvGrpSpPr>
            <p:grpSpPr>
              <a:xfrm>
                <a:off x="2538088" y="1574517"/>
                <a:ext cx="4319453" cy="3057950"/>
                <a:chOff x="2436419" y="1574517"/>
                <a:chExt cx="4319453" cy="3057950"/>
              </a:xfrm>
            </p:grpSpPr>
            <p:sp>
              <p:nvSpPr>
                <p:cNvPr id="26" name="Tekstvak 25">
                  <a:extLst>
                    <a:ext uri="{FF2B5EF4-FFF2-40B4-BE49-F238E27FC236}">
                      <a16:creationId xmlns:a16="http://schemas.microsoft.com/office/drawing/2014/main" id="{1C828B36-5F6A-8146-B411-EB66A6208D69}"/>
                    </a:ext>
                  </a:extLst>
                </p:cNvPr>
                <p:cNvSpPr txBox="1"/>
                <p:nvPr/>
              </p:nvSpPr>
              <p:spPr>
                <a:xfrm>
                  <a:off x="4330402" y="4109247"/>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1</a:t>
                  </a:r>
                  <a:br>
                    <a:rPr lang="nl-NL" b="1" dirty="0">
                      <a:solidFill>
                        <a:schemeClr val="bg2"/>
                      </a:solidFill>
                      <a:latin typeface="Montserrat Black" pitchFamily="2" charset="77"/>
                    </a:rPr>
                  </a:br>
                  <a:r>
                    <a:rPr lang="nl-NL" sz="900" b="1" dirty="0">
                      <a:solidFill>
                        <a:schemeClr val="bg2"/>
                      </a:solidFill>
                      <a:latin typeface="Montserrat ExtraBold" pitchFamily="2" charset="77"/>
                    </a:rPr>
                    <a:t>PLANNING</a:t>
                  </a:r>
                  <a:endParaRPr lang="nl-NL" sz="1000" b="1" dirty="0">
                    <a:solidFill>
                      <a:schemeClr val="bg2"/>
                    </a:solidFill>
                    <a:latin typeface="Montserrat ExtraBold" pitchFamily="2" charset="77"/>
                  </a:endParaRPr>
                </a:p>
              </p:txBody>
            </p:sp>
            <p:sp>
              <p:nvSpPr>
                <p:cNvPr id="27" name="Tekstvak 26">
                  <a:extLst>
                    <a:ext uri="{FF2B5EF4-FFF2-40B4-BE49-F238E27FC236}">
                      <a16:creationId xmlns:a16="http://schemas.microsoft.com/office/drawing/2014/main" id="{60842B66-2B0B-2143-8716-083CA63CCAC7}"/>
                    </a:ext>
                  </a:extLst>
                </p:cNvPr>
                <p:cNvSpPr txBox="1"/>
                <p:nvPr/>
              </p:nvSpPr>
              <p:spPr>
                <a:xfrm>
                  <a:off x="3003933" y="3939970"/>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2</a:t>
                  </a:r>
                  <a:br>
                    <a:rPr lang="nl-NL" sz="1000" b="1" dirty="0">
                      <a:solidFill>
                        <a:schemeClr val="bg2"/>
                      </a:solidFill>
                      <a:latin typeface="Montserrat Black" pitchFamily="2" charset="77"/>
                    </a:rPr>
                  </a:br>
                  <a:r>
                    <a:rPr lang="nl-NL" sz="900" b="1" dirty="0">
                      <a:solidFill>
                        <a:schemeClr val="bg2"/>
                      </a:solidFill>
                      <a:latin typeface="Montserrat ExtraBold" pitchFamily="2" charset="77"/>
                    </a:rPr>
                    <a:t>ANALYSE</a:t>
                  </a:r>
                  <a:endParaRPr lang="nl-NL" sz="1000" b="1" dirty="0">
                    <a:solidFill>
                      <a:schemeClr val="bg2"/>
                    </a:solidFill>
                    <a:latin typeface="Montserrat ExtraBold" pitchFamily="2" charset="77"/>
                  </a:endParaRPr>
                </a:p>
              </p:txBody>
            </p:sp>
            <p:sp>
              <p:nvSpPr>
                <p:cNvPr id="28" name="Tekstvak 27">
                  <a:extLst>
                    <a:ext uri="{FF2B5EF4-FFF2-40B4-BE49-F238E27FC236}">
                      <a16:creationId xmlns:a16="http://schemas.microsoft.com/office/drawing/2014/main" id="{0D663A95-3DFC-CA4D-98DA-F6AA36ED7521}"/>
                    </a:ext>
                  </a:extLst>
                </p:cNvPr>
                <p:cNvSpPr txBox="1"/>
                <p:nvPr/>
              </p:nvSpPr>
              <p:spPr>
                <a:xfrm>
                  <a:off x="2436419" y="2739084"/>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3</a:t>
                  </a:r>
                  <a:br>
                    <a:rPr lang="nl-NL" sz="1000" b="1" dirty="0">
                      <a:solidFill>
                        <a:schemeClr val="bg2"/>
                      </a:solidFill>
                      <a:latin typeface="Montserrat Black" pitchFamily="2" charset="77"/>
                    </a:rPr>
                  </a:br>
                  <a:r>
                    <a:rPr lang="nl-NL" sz="900" b="1" dirty="0">
                      <a:solidFill>
                        <a:schemeClr val="bg2"/>
                      </a:solidFill>
                      <a:latin typeface="Montserrat ExtraBold" pitchFamily="2" charset="77"/>
                    </a:rPr>
                    <a:t>ONTWERP</a:t>
                  </a:r>
                  <a:endParaRPr lang="nl-NL" sz="1000" b="1" dirty="0">
                    <a:solidFill>
                      <a:schemeClr val="bg2"/>
                    </a:solidFill>
                    <a:latin typeface="Montserrat ExtraBold" pitchFamily="2" charset="77"/>
                  </a:endParaRPr>
                </a:p>
              </p:txBody>
            </p:sp>
            <p:sp>
              <p:nvSpPr>
                <p:cNvPr id="29" name="Tekstvak 28">
                  <a:extLst>
                    <a:ext uri="{FF2B5EF4-FFF2-40B4-BE49-F238E27FC236}">
                      <a16:creationId xmlns:a16="http://schemas.microsoft.com/office/drawing/2014/main" id="{B981F3B2-F81D-824F-8C1D-C325943E92EC}"/>
                    </a:ext>
                  </a:extLst>
                </p:cNvPr>
                <p:cNvSpPr txBox="1"/>
                <p:nvPr/>
              </p:nvSpPr>
              <p:spPr>
                <a:xfrm>
                  <a:off x="4589165" y="1792561"/>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5</a:t>
                  </a:r>
                  <a:br>
                    <a:rPr lang="nl-NL" sz="1000" b="1" dirty="0">
                      <a:solidFill>
                        <a:schemeClr val="bg2"/>
                      </a:solidFill>
                      <a:latin typeface="Montserrat Black" pitchFamily="2" charset="77"/>
                    </a:rPr>
                  </a:br>
                  <a:r>
                    <a:rPr lang="nl-NL" sz="900" b="1" dirty="0">
                      <a:solidFill>
                        <a:schemeClr val="bg2"/>
                      </a:solidFill>
                      <a:latin typeface="Montserrat ExtraBold" pitchFamily="2" charset="77"/>
                    </a:rPr>
                    <a:t>TESTEN</a:t>
                  </a:r>
                  <a:endParaRPr lang="nl-NL" sz="1000" b="1" dirty="0">
                    <a:solidFill>
                      <a:schemeClr val="bg2"/>
                    </a:solidFill>
                    <a:latin typeface="Montserrat ExtraBold" pitchFamily="2" charset="77"/>
                  </a:endParaRPr>
                </a:p>
              </p:txBody>
            </p:sp>
            <p:sp>
              <p:nvSpPr>
                <p:cNvPr id="30" name="Tekstvak 29">
                  <a:extLst>
                    <a:ext uri="{FF2B5EF4-FFF2-40B4-BE49-F238E27FC236}">
                      <a16:creationId xmlns:a16="http://schemas.microsoft.com/office/drawing/2014/main" id="{48EF3164-5BF6-524C-A0E9-072C216AFD39}"/>
                    </a:ext>
                  </a:extLst>
                </p:cNvPr>
                <p:cNvSpPr txBox="1"/>
                <p:nvPr/>
              </p:nvSpPr>
              <p:spPr>
                <a:xfrm>
                  <a:off x="5108430" y="2975334"/>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6</a:t>
                  </a:r>
                  <a:br>
                    <a:rPr lang="nl-NL" sz="1000" b="1" dirty="0">
                      <a:solidFill>
                        <a:schemeClr val="bg2"/>
                      </a:solidFill>
                      <a:latin typeface="Montserrat Black" pitchFamily="2" charset="77"/>
                    </a:rPr>
                  </a:br>
                  <a:r>
                    <a:rPr lang="nl-NL" sz="900" b="1" dirty="0">
                      <a:solidFill>
                        <a:schemeClr val="bg2"/>
                      </a:solidFill>
                      <a:latin typeface="Montserrat ExtraBold" pitchFamily="2" charset="77"/>
                    </a:rPr>
                    <a:t>ONDERHOUD</a:t>
                  </a:r>
                  <a:endParaRPr lang="nl-NL" sz="1000" b="1" dirty="0">
                    <a:solidFill>
                      <a:schemeClr val="bg2"/>
                    </a:solidFill>
                    <a:latin typeface="Montserrat ExtraBold" pitchFamily="2" charset="77"/>
                  </a:endParaRPr>
                </a:p>
              </p:txBody>
            </p:sp>
            <p:sp>
              <p:nvSpPr>
                <p:cNvPr id="31" name="Tekstvak 30">
                  <a:extLst>
                    <a:ext uri="{FF2B5EF4-FFF2-40B4-BE49-F238E27FC236}">
                      <a16:creationId xmlns:a16="http://schemas.microsoft.com/office/drawing/2014/main" id="{51A60A28-286A-9D44-AD9B-8B26A29C1945}"/>
                    </a:ext>
                  </a:extLst>
                </p:cNvPr>
                <p:cNvSpPr txBox="1"/>
                <p:nvPr/>
              </p:nvSpPr>
              <p:spPr>
                <a:xfrm>
                  <a:off x="3220437" y="1574517"/>
                  <a:ext cx="1647442" cy="523220"/>
                </a:xfrm>
                <a:prstGeom prst="rect">
                  <a:avLst/>
                </a:prstGeom>
                <a:noFill/>
              </p:spPr>
              <p:txBody>
                <a:bodyPr wrap="square" rtlCol="0">
                  <a:spAutoFit/>
                </a:bodyPr>
                <a:lstStyle/>
                <a:p>
                  <a:pPr algn="ctr"/>
                  <a:r>
                    <a:rPr lang="nl-NL" b="1" dirty="0">
                      <a:solidFill>
                        <a:schemeClr val="bg2"/>
                      </a:solidFill>
                      <a:latin typeface="Montserrat Black" pitchFamily="2" charset="77"/>
                    </a:rPr>
                    <a:t>4</a:t>
                  </a:r>
                  <a:br>
                    <a:rPr lang="nl-NL" sz="1000" b="1" dirty="0">
                      <a:solidFill>
                        <a:schemeClr val="bg2"/>
                      </a:solidFill>
                      <a:latin typeface="Montserrat Black" pitchFamily="2" charset="77"/>
                    </a:rPr>
                  </a:br>
                  <a:r>
                    <a:rPr lang="nl-NL" sz="900" b="1" dirty="0">
                      <a:solidFill>
                        <a:schemeClr val="bg2"/>
                      </a:solidFill>
                      <a:latin typeface="Montserrat ExtraBold" pitchFamily="2" charset="77"/>
                    </a:rPr>
                    <a:t>IMPLEMENTATIE</a:t>
                  </a:r>
                  <a:endParaRPr lang="nl-NL" sz="1000" b="1" dirty="0">
                    <a:solidFill>
                      <a:schemeClr val="bg2"/>
                    </a:solidFill>
                    <a:latin typeface="Montserrat ExtraBold" pitchFamily="2" charset="77"/>
                  </a:endParaRPr>
                </a:p>
              </p:txBody>
            </p:sp>
          </p:grpSp>
        </p:grpSp>
        <p:sp>
          <p:nvSpPr>
            <p:cNvPr id="37" name="Tekstvak 36">
              <a:extLst>
                <a:ext uri="{FF2B5EF4-FFF2-40B4-BE49-F238E27FC236}">
                  <a16:creationId xmlns:a16="http://schemas.microsoft.com/office/drawing/2014/main" id="{A9CB083C-F3D1-1646-AD22-B38F204F5F0A}"/>
                </a:ext>
              </a:extLst>
            </p:cNvPr>
            <p:cNvSpPr txBox="1"/>
            <p:nvPr/>
          </p:nvSpPr>
          <p:spPr>
            <a:xfrm>
              <a:off x="3849948" y="2626251"/>
              <a:ext cx="1647442" cy="954107"/>
            </a:xfrm>
            <a:prstGeom prst="rect">
              <a:avLst/>
            </a:prstGeom>
            <a:noFill/>
          </p:spPr>
          <p:txBody>
            <a:bodyPr wrap="square" rtlCol="0">
              <a:spAutoFit/>
            </a:bodyPr>
            <a:lstStyle/>
            <a:p>
              <a:pPr algn="ctr"/>
              <a:r>
                <a:rPr lang="nl-NL" sz="1400" dirty="0">
                  <a:solidFill>
                    <a:srgbClr val="2A3F6B"/>
                  </a:solidFill>
                  <a:latin typeface="Montserrat" pitchFamily="2" charset="77"/>
                </a:rPr>
                <a:t>THE</a:t>
              </a:r>
              <a:br>
                <a:rPr lang="nl-NL" sz="1400" dirty="0">
                  <a:solidFill>
                    <a:srgbClr val="2A3F6B"/>
                  </a:solidFill>
                  <a:latin typeface="Montserrat" pitchFamily="2" charset="77"/>
                </a:rPr>
              </a:br>
              <a:r>
                <a:rPr lang="nl-NL" sz="1400" b="1" dirty="0">
                  <a:solidFill>
                    <a:srgbClr val="2A3F6B"/>
                  </a:solidFill>
                  <a:latin typeface="Montserrat" pitchFamily="2" charset="77"/>
                </a:rPr>
                <a:t>SOFTWARE</a:t>
              </a:r>
              <a:br>
                <a:rPr lang="nl-NL" sz="1400" b="1" dirty="0">
                  <a:solidFill>
                    <a:srgbClr val="2A3F6B"/>
                  </a:solidFill>
                  <a:latin typeface="Montserrat" pitchFamily="2" charset="77"/>
                </a:rPr>
              </a:br>
              <a:r>
                <a:rPr lang="nl-NL" sz="1400" b="1" dirty="0">
                  <a:solidFill>
                    <a:srgbClr val="2A3F6B"/>
                  </a:solidFill>
                  <a:latin typeface="Montserrat" pitchFamily="2" charset="77"/>
                </a:rPr>
                <a:t>DEVELOPMENT</a:t>
              </a:r>
              <a:br>
                <a:rPr lang="nl-NL" sz="1400" dirty="0">
                  <a:solidFill>
                    <a:srgbClr val="2A3F6B"/>
                  </a:solidFill>
                  <a:latin typeface="Montserrat" pitchFamily="2" charset="77"/>
                </a:rPr>
              </a:br>
              <a:r>
                <a:rPr lang="nl-NL" sz="1400" dirty="0">
                  <a:solidFill>
                    <a:srgbClr val="2A3F6B"/>
                  </a:solidFill>
                  <a:latin typeface="Montserrat" pitchFamily="2" charset="77"/>
                </a:rPr>
                <a:t>CYCLE</a:t>
              </a:r>
            </a:p>
          </p:txBody>
        </p:sp>
      </p:grpSp>
    </p:spTree>
    <p:extLst>
      <p:ext uri="{BB962C8B-B14F-4D97-AF65-F5344CB8AC3E}">
        <p14:creationId xmlns:p14="http://schemas.microsoft.com/office/powerpoint/2010/main" val="74455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Verschillende ontwikkelmethodes</a:t>
            </a:r>
          </a:p>
        </p:txBody>
      </p:sp>
      <p:sp>
        <p:nvSpPr>
          <p:cNvPr id="2" name="Tijdelijke aanduiding voor inhoud 1">
            <a:extLst>
              <a:ext uri="{FF2B5EF4-FFF2-40B4-BE49-F238E27FC236}">
                <a16:creationId xmlns:a16="http://schemas.microsoft.com/office/drawing/2014/main" id="{CB38AF59-B250-7F40-889D-C4D6B813E1AC}"/>
              </a:ext>
            </a:extLst>
          </p:cNvPr>
          <p:cNvSpPr>
            <a:spLocks noGrp="1"/>
          </p:cNvSpPr>
          <p:nvPr>
            <p:ph idx="1"/>
          </p:nvPr>
        </p:nvSpPr>
        <p:spPr>
          <a:xfrm>
            <a:off x="795338" y="1402033"/>
            <a:ext cx="8229600" cy="2808000"/>
          </a:xfrm>
        </p:spPr>
        <p:txBody>
          <a:bodyPr anchor="ctr">
            <a:normAutofit/>
          </a:bodyPr>
          <a:lstStyle/>
          <a:p>
            <a:r>
              <a:rPr lang="nl-NL" sz="2200" b="1" dirty="0">
                <a:latin typeface="Montserrat" pitchFamily="2" charset="77"/>
              </a:rPr>
              <a:t>Watervalmethode</a:t>
            </a:r>
          </a:p>
          <a:p>
            <a:pPr lvl="1"/>
            <a:r>
              <a:rPr lang="nl-NL" sz="1800" dirty="0">
                <a:latin typeface="Montserrat" pitchFamily="2" charset="77"/>
              </a:rPr>
              <a:t>Top-down </a:t>
            </a:r>
          </a:p>
          <a:p>
            <a:pPr lvl="1"/>
            <a:r>
              <a:rPr lang="nl-NL" sz="1800" dirty="0">
                <a:latin typeface="Montserrat" pitchFamily="2" charset="77"/>
              </a:rPr>
              <a:t>Bottom-up</a:t>
            </a:r>
          </a:p>
          <a:p>
            <a:pPr lvl="1"/>
            <a:r>
              <a:rPr lang="nl-NL" sz="1800" dirty="0">
                <a:latin typeface="Montserrat" pitchFamily="2" charset="77"/>
              </a:rPr>
              <a:t>…</a:t>
            </a:r>
          </a:p>
          <a:p>
            <a:r>
              <a:rPr lang="nl-NL" sz="2200" b="1" dirty="0">
                <a:latin typeface="Montserrat" pitchFamily="2" charset="77"/>
              </a:rPr>
              <a:t>Iteratieve methode</a:t>
            </a:r>
          </a:p>
          <a:p>
            <a:pPr lvl="1"/>
            <a:r>
              <a:rPr lang="nl-NL" sz="1800" dirty="0">
                <a:latin typeface="Montserrat" pitchFamily="2" charset="77"/>
              </a:rPr>
              <a:t>Agile</a:t>
            </a:r>
          </a:p>
          <a:p>
            <a:pPr lvl="1"/>
            <a:r>
              <a:rPr lang="nl-NL" sz="1800" dirty="0">
                <a:latin typeface="Montserrat" pitchFamily="2" charset="77"/>
              </a:rPr>
              <a:t>…</a:t>
            </a:r>
          </a:p>
        </p:txBody>
      </p:sp>
    </p:spTree>
    <p:extLst>
      <p:ext uri="{BB962C8B-B14F-4D97-AF65-F5344CB8AC3E}">
        <p14:creationId xmlns:p14="http://schemas.microsoft.com/office/powerpoint/2010/main" val="2693190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Watervalmethode</a:t>
            </a:r>
          </a:p>
        </p:txBody>
      </p:sp>
      <p:sp>
        <p:nvSpPr>
          <p:cNvPr id="2" name="Tijdelijke aanduiding voor inhoud 1">
            <a:extLst>
              <a:ext uri="{FF2B5EF4-FFF2-40B4-BE49-F238E27FC236}">
                <a16:creationId xmlns:a16="http://schemas.microsoft.com/office/drawing/2014/main" id="{CB38AF59-B250-7F40-889D-C4D6B813E1AC}"/>
              </a:ext>
            </a:extLst>
          </p:cNvPr>
          <p:cNvSpPr>
            <a:spLocks noGrp="1"/>
          </p:cNvSpPr>
          <p:nvPr>
            <p:ph idx="1"/>
          </p:nvPr>
        </p:nvSpPr>
        <p:spPr>
          <a:xfrm>
            <a:off x="795338" y="1402033"/>
            <a:ext cx="8229600" cy="2808000"/>
          </a:xfrm>
        </p:spPr>
        <p:txBody>
          <a:bodyPr anchor="ctr">
            <a:normAutofit/>
          </a:bodyPr>
          <a:lstStyle/>
          <a:p>
            <a:r>
              <a:rPr lang="nl-NL" sz="2200" dirty="0">
                <a:latin typeface="Montserrat" pitchFamily="2" charset="77"/>
              </a:rPr>
              <a:t>Doorloopt elk van de fasen precies éénmaal (waterval)</a:t>
            </a:r>
          </a:p>
          <a:p>
            <a:r>
              <a:rPr lang="nl-NL" sz="2200" dirty="0">
                <a:latin typeface="Montserrat" pitchFamily="2" charset="77"/>
              </a:rPr>
              <a:t>Eerst alles analyseren, dan volledig ontwerp maken en dat tenslotte in 1 implementatiefase proberen te realiseren</a:t>
            </a:r>
          </a:p>
        </p:txBody>
      </p:sp>
      <p:pic>
        <p:nvPicPr>
          <p:cNvPr id="5122" name="Picture 2" descr="Waterfall iconcartoon icon isolated Royalty Free Vector">
            <a:extLst>
              <a:ext uri="{FF2B5EF4-FFF2-40B4-BE49-F238E27FC236}">
                <a16:creationId xmlns:a16="http://schemas.microsoft.com/office/drawing/2014/main" id="{8B035C59-FE32-6743-ADF1-F3577E2943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760"/>
          <a:stretch/>
        </p:blipFill>
        <p:spPr bwMode="auto">
          <a:xfrm>
            <a:off x="7499978" y="0"/>
            <a:ext cx="1644022" cy="1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860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Watervalmethode (2)</a:t>
            </a:r>
          </a:p>
        </p:txBody>
      </p:sp>
      <p:sp>
        <p:nvSpPr>
          <p:cNvPr id="9" name="Tijdelijke aanduiding voor inhoud 1">
            <a:extLst>
              <a:ext uri="{FF2B5EF4-FFF2-40B4-BE49-F238E27FC236}">
                <a16:creationId xmlns:a16="http://schemas.microsoft.com/office/drawing/2014/main" id="{95FFE83A-314C-4645-B991-82585A4DFBBC}"/>
              </a:ext>
            </a:extLst>
          </p:cNvPr>
          <p:cNvSpPr>
            <a:spLocks noGrp="1"/>
          </p:cNvSpPr>
          <p:nvPr>
            <p:ph idx="1"/>
          </p:nvPr>
        </p:nvSpPr>
        <p:spPr>
          <a:xfrm>
            <a:off x="795338" y="1402033"/>
            <a:ext cx="8229600" cy="2808000"/>
          </a:xfrm>
        </p:spPr>
        <p:txBody>
          <a:bodyPr anchor="ctr">
            <a:normAutofit/>
          </a:bodyPr>
          <a:lstStyle/>
          <a:p>
            <a:r>
              <a:rPr lang="nl-NL" sz="2200" b="1" dirty="0">
                <a:latin typeface="Montserrat" pitchFamily="2" charset="77"/>
              </a:rPr>
              <a:t>Niet geschikt voor softwareprojecten:</a:t>
            </a:r>
            <a:endParaRPr lang="nl-NL" sz="2200" dirty="0">
              <a:latin typeface="Montserrat" pitchFamily="2" charset="77"/>
            </a:endParaRPr>
          </a:p>
          <a:p>
            <a:pPr lvl="1"/>
            <a:r>
              <a:rPr lang="nl-NL" sz="1800" dirty="0">
                <a:latin typeface="Montserrat" pitchFamily="2" charset="77"/>
              </a:rPr>
              <a:t>Onmogelijk om rekening te houden met veranderende gebruikersvereisten</a:t>
            </a:r>
          </a:p>
          <a:p>
            <a:pPr lvl="1"/>
            <a:r>
              <a:rPr lang="nl-NL" sz="1800" dirty="0">
                <a:latin typeface="Montserrat" pitchFamily="2" charset="77"/>
              </a:rPr>
              <a:t>Onmogelijk om feedback uit een latere fase te gebruiken om eerdere fasen te herzien</a:t>
            </a:r>
          </a:p>
          <a:p>
            <a:pPr lvl="1"/>
            <a:r>
              <a:rPr lang="nl-NL" sz="1800" dirty="0">
                <a:latin typeface="Montserrat" pitchFamily="2" charset="77"/>
              </a:rPr>
              <a:t>Het duurt lang voor de klant een resultaat ziet die hij/zij kan beoordelen</a:t>
            </a:r>
          </a:p>
        </p:txBody>
      </p:sp>
      <p:pic>
        <p:nvPicPr>
          <p:cNvPr id="10" name="Picture 2" descr="Waterfall iconcartoon icon isolated Royalty Free Vector">
            <a:extLst>
              <a:ext uri="{FF2B5EF4-FFF2-40B4-BE49-F238E27FC236}">
                <a16:creationId xmlns:a16="http://schemas.microsoft.com/office/drawing/2014/main" id="{2868C484-57CE-DE47-A86B-E90FC8E878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760"/>
          <a:stretch/>
        </p:blipFill>
        <p:spPr bwMode="auto">
          <a:xfrm>
            <a:off x="7499978" y="0"/>
            <a:ext cx="1644022" cy="1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012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ubtitle 2"/>
          <p:cNvSpPr txBox="1">
            <a:spLocks/>
          </p:cNvSpPr>
          <p:nvPr/>
        </p:nvSpPr>
        <p:spPr>
          <a:xfrm>
            <a:off x="685800" y="1435578"/>
            <a:ext cx="7772400" cy="23683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FontTx/>
              <a:buChar char="-"/>
            </a:pPr>
            <a:r>
              <a:rPr lang="nl-BE" sz="1800" dirty="0">
                <a:latin typeface="Montserrat SemiBold" panose="00000700000000000000" pitchFamily="2" charset="0"/>
              </a:rPr>
              <a:t>Software ontwikkelingsproces</a:t>
            </a:r>
          </a:p>
          <a:p>
            <a:pPr>
              <a:buFontTx/>
              <a:buChar char="-"/>
            </a:pPr>
            <a:r>
              <a:rPr lang="nl-BE" sz="1800" dirty="0">
                <a:latin typeface="Montserrat SemiBold" panose="00000700000000000000" pitchFamily="2" charset="0"/>
              </a:rPr>
              <a:t>Asciidoc</a:t>
            </a:r>
          </a:p>
          <a:p>
            <a:pPr>
              <a:buFontTx/>
              <a:buChar char="-"/>
            </a:pPr>
            <a:r>
              <a:rPr lang="nl-BE" sz="1800" dirty="0">
                <a:latin typeface="Montserrat SemiBold" panose="00000700000000000000" pitchFamily="2" charset="0"/>
              </a:rPr>
              <a:t>Opstellen van analyse-artefacten (use case, test case, …)</a:t>
            </a:r>
          </a:p>
          <a:p>
            <a:pPr>
              <a:buFontTx/>
              <a:buChar char="-"/>
            </a:pPr>
            <a:r>
              <a:rPr lang="nl-BE" sz="1800" dirty="0">
                <a:latin typeface="Montserrat SemiBold" panose="00000700000000000000" pitchFamily="2" charset="0"/>
              </a:rPr>
              <a:t>Visual Paradigm / Visio</a:t>
            </a:r>
          </a:p>
          <a:p>
            <a:pPr>
              <a:buFontTx/>
              <a:buChar char="-"/>
            </a:pPr>
            <a:r>
              <a:rPr lang="nl-BE" sz="1800" dirty="0">
                <a:latin typeface="Montserrat SemiBold" panose="00000700000000000000" pitchFamily="2" charset="0"/>
              </a:rPr>
              <a:t>Visualisatie technieken waaronder UML, ERD, …</a:t>
            </a:r>
          </a:p>
        </p:txBody>
      </p:sp>
      <p:sp>
        <p:nvSpPr>
          <p:cNvPr id="12"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a:latin typeface="Montserrat ExtraBold" panose="00000900000000000000" pitchFamily="2" charset="0"/>
              </a:rPr>
              <a:t>Inhoud</a:t>
            </a:r>
          </a:p>
        </p:txBody>
      </p:sp>
    </p:spTree>
    <p:extLst>
      <p:ext uri="{BB962C8B-B14F-4D97-AF65-F5344CB8AC3E}">
        <p14:creationId xmlns:p14="http://schemas.microsoft.com/office/powerpoint/2010/main" val="2125473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Watervalmethode (3)</a:t>
            </a:r>
          </a:p>
        </p:txBody>
      </p:sp>
      <p:pic>
        <p:nvPicPr>
          <p:cNvPr id="7170" name="Picture 2" descr="The Cascading Costs of Waterfall. The Waterfall model has traditionally… |  by Jones + Waddell | Medium">
            <a:extLst>
              <a:ext uri="{FF2B5EF4-FFF2-40B4-BE49-F238E27FC236}">
                <a16:creationId xmlns:a16="http://schemas.microsoft.com/office/drawing/2014/main" id="{E5D83542-3ADF-B64B-A093-0D625B48E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3000" y="1370360"/>
            <a:ext cx="57180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082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2" descr="SDLC in theory and in practice | Programmer jokes, Working mom humor,  Intelligent humor">
            <a:extLst>
              <a:ext uri="{FF2B5EF4-FFF2-40B4-BE49-F238E27FC236}">
                <a16:creationId xmlns:a16="http://schemas.microsoft.com/office/drawing/2014/main" id="{CFB2EC8E-4051-864A-8DC8-6F96A469B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195" y="-4461"/>
            <a:ext cx="5597610" cy="5147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130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Iteratieve methode</a:t>
            </a:r>
          </a:p>
        </p:txBody>
      </p:sp>
      <p:sp>
        <p:nvSpPr>
          <p:cNvPr id="2" name="Tijdelijke aanduiding voor inhoud 1">
            <a:extLst>
              <a:ext uri="{FF2B5EF4-FFF2-40B4-BE49-F238E27FC236}">
                <a16:creationId xmlns:a16="http://schemas.microsoft.com/office/drawing/2014/main" id="{CB38AF59-B250-7F40-889D-C4D6B813E1AC}"/>
              </a:ext>
            </a:extLst>
          </p:cNvPr>
          <p:cNvSpPr>
            <a:spLocks noGrp="1"/>
          </p:cNvSpPr>
          <p:nvPr>
            <p:ph idx="1"/>
          </p:nvPr>
        </p:nvSpPr>
        <p:spPr>
          <a:xfrm>
            <a:off x="795338" y="1402033"/>
            <a:ext cx="8229600" cy="2808000"/>
          </a:xfrm>
        </p:spPr>
        <p:txBody>
          <a:bodyPr anchor="ctr">
            <a:normAutofit/>
          </a:bodyPr>
          <a:lstStyle/>
          <a:p>
            <a:r>
              <a:rPr lang="nl-NL" sz="2200" dirty="0">
                <a:latin typeface="Montserrat" pitchFamily="2" charset="77"/>
              </a:rPr>
              <a:t>De verschillende fases kunnen herhaaldelijk doorlopen worden</a:t>
            </a:r>
          </a:p>
          <a:p>
            <a:r>
              <a:rPr lang="nl-NL" sz="2200" dirty="0">
                <a:latin typeface="Montserrat" pitchFamily="2" charset="77"/>
              </a:rPr>
              <a:t>Meerdere iteraties die elk een analyse-, een ontwerp- en een implementatiefase bevatten</a:t>
            </a:r>
          </a:p>
        </p:txBody>
      </p:sp>
      <p:pic>
        <p:nvPicPr>
          <p:cNvPr id="10246" name="Picture 6" descr="Agile Transformation | Boosting Efficiency | Luciano Castro">
            <a:extLst>
              <a:ext uri="{FF2B5EF4-FFF2-40B4-BE49-F238E27FC236}">
                <a16:creationId xmlns:a16="http://schemas.microsoft.com/office/drawing/2014/main" id="{DA880DAF-F317-D847-90D3-AF01AB2559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82" r="15421"/>
          <a:stretch/>
        </p:blipFill>
        <p:spPr bwMode="auto">
          <a:xfrm>
            <a:off x="7800982" y="31967"/>
            <a:ext cx="1223956"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7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Iteratieve methode (2)</a:t>
            </a:r>
          </a:p>
        </p:txBody>
      </p:sp>
      <p:sp>
        <p:nvSpPr>
          <p:cNvPr id="2" name="Tijdelijke aanduiding voor inhoud 1">
            <a:extLst>
              <a:ext uri="{FF2B5EF4-FFF2-40B4-BE49-F238E27FC236}">
                <a16:creationId xmlns:a16="http://schemas.microsoft.com/office/drawing/2014/main" id="{CB38AF59-B250-7F40-889D-C4D6B813E1AC}"/>
              </a:ext>
            </a:extLst>
          </p:cNvPr>
          <p:cNvSpPr>
            <a:spLocks noGrp="1"/>
          </p:cNvSpPr>
          <p:nvPr>
            <p:ph idx="1"/>
          </p:nvPr>
        </p:nvSpPr>
        <p:spPr>
          <a:xfrm>
            <a:off x="795338" y="1402033"/>
            <a:ext cx="8229600" cy="2808000"/>
          </a:xfrm>
        </p:spPr>
        <p:txBody>
          <a:bodyPr anchor="ctr">
            <a:normAutofit/>
          </a:bodyPr>
          <a:lstStyle/>
          <a:p>
            <a:r>
              <a:rPr lang="nl-NL" sz="2200" b="1" dirty="0">
                <a:latin typeface="Montserrat" pitchFamily="2" charset="77"/>
              </a:rPr>
              <a:t>Geschikt voor softwareprojecten:</a:t>
            </a:r>
          </a:p>
          <a:p>
            <a:pPr lvl="1"/>
            <a:r>
              <a:rPr lang="nl-NL" sz="1800" dirty="0">
                <a:latin typeface="Montserrat" pitchFamily="2" charset="77"/>
              </a:rPr>
              <a:t>Men kan makkelijk rekening houden met veranderingen in de gebruikersvereisten</a:t>
            </a:r>
          </a:p>
          <a:p>
            <a:pPr lvl="1"/>
            <a:r>
              <a:rPr lang="nl-NL" sz="1800" dirty="0">
                <a:latin typeface="Montserrat" pitchFamily="2" charset="77"/>
              </a:rPr>
              <a:t>Men kan makkelijk rekening houden met feedback uit een latere fase</a:t>
            </a:r>
          </a:p>
          <a:p>
            <a:pPr lvl="1"/>
            <a:r>
              <a:rPr lang="nl-NL" sz="1800" dirty="0">
                <a:latin typeface="Montserrat" pitchFamily="2" charset="77"/>
              </a:rPr>
              <a:t>Het risico en de schade worden min of meer beperkt tot een verspilde iteratie</a:t>
            </a:r>
          </a:p>
        </p:txBody>
      </p:sp>
      <p:pic>
        <p:nvPicPr>
          <p:cNvPr id="7" name="Picture 6" descr="Agile Transformation | Boosting Efficiency | Luciano Castro">
            <a:extLst>
              <a:ext uri="{FF2B5EF4-FFF2-40B4-BE49-F238E27FC236}">
                <a16:creationId xmlns:a16="http://schemas.microsoft.com/office/drawing/2014/main" id="{56401B34-CFA6-5742-8CEB-927F43B267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82" r="15421"/>
          <a:stretch/>
        </p:blipFill>
        <p:spPr bwMode="auto">
          <a:xfrm>
            <a:off x="7800982" y="31967"/>
            <a:ext cx="1223956"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0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Iteratieve methode (3)</a:t>
            </a:r>
          </a:p>
        </p:txBody>
      </p:sp>
      <p:pic>
        <p:nvPicPr>
          <p:cNvPr id="12289" name="Picture 1" descr="page5image34783856">
            <a:extLst>
              <a:ext uri="{FF2B5EF4-FFF2-40B4-BE49-F238E27FC236}">
                <a16:creationId xmlns:a16="http://schemas.microsoft.com/office/drawing/2014/main" id="{D43F7976-FA6A-4C4B-B0D6-848A2D3A5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705" y="1555660"/>
            <a:ext cx="5860589"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460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Iteratieve methode</a:t>
            </a:r>
            <a:endParaRPr lang="nl-NL" dirty="0">
              <a:solidFill>
                <a:schemeClr val="accent3">
                  <a:lumMod val="75000"/>
                </a:schemeClr>
              </a:solidFill>
            </a:endParaRPr>
          </a:p>
        </p:txBody>
      </p:sp>
      <p:pic>
        <p:nvPicPr>
          <p:cNvPr id="14338" name="Picture 2">
            <a:extLst>
              <a:ext uri="{FF2B5EF4-FFF2-40B4-BE49-F238E27FC236}">
                <a16:creationId xmlns:a16="http://schemas.microsoft.com/office/drawing/2014/main" id="{EC992C68-1CE3-1A4D-9790-B2627BFCA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041" y="1370360"/>
            <a:ext cx="6286667" cy="3600000"/>
          </a:xfrm>
          <a:prstGeom prst="rect">
            <a:avLst/>
          </a:prstGeom>
          <a:noFill/>
          <a:extLst>
            <a:ext uri="{909E8E84-426E-40DD-AFC4-6F175D3DCCD1}">
              <a14:hiddenFill xmlns:a14="http://schemas.microsoft.com/office/drawing/2010/main">
                <a:solidFill>
                  <a:srgbClr val="FFFFFF"/>
                </a:solidFill>
              </a14:hiddenFill>
            </a:ext>
          </a:extLst>
        </p:spPr>
      </p:pic>
      <p:sp>
        <p:nvSpPr>
          <p:cNvPr id="7" name="Titel 2">
            <a:extLst>
              <a:ext uri="{FF2B5EF4-FFF2-40B4-BE49-F238E27FC236}">
                <a16:creationId xmlns:a16="http://schemas.microsoft.com/office/drawing/2014/main" id="{76E89BE7-74E8-C246-8512-00FC57CD47B2}"/>
              </a:ext>
            </a:extLst>
          </p:cNvPr>
          <p:cNvSpPr txBox="1">
            <a:spLocks/>
          </p:cNvSpPr>
          <p:nvPr/>
        </p:nvSpPr>
        <p:spPr>
          <a:xfrm>
            <a:off x="795338" y="757266"/>
            <a:ext cx="8229600" cy="613093"/>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3200" b="1" i="0" kern="1200">
                <a:solidFill>
                  <a:srgbClr val="000000"/>
                </a:solidFill>
                <a:latin typeface="Montserrat ExtraBold" panose="00000900000000000000" pitchFamily="2" charset="0"/>
                <a:ea typeface="+mj-ea"/>
                <a:cs typeface="+mj-cs"/>
              </a:defRPr>
            </a:lvl1pPr>
          </a:lstStyle>
          <a:p>
            <a:pPr algn="r"/>
            <a:r>
              <a:rPr lang="nl-NL" dirty="0">
                <a:solidFill>
                  <a:schemeClr val="accent2">
                    <a:lumMod val="50000"/>
                  </a:schemeClr>
                </a:solidFill>
              </a:rPr>
              <a:t>Agile</a:t>
            </a:r>
          </a:p>
        </p:txBody>
      </p:sp>
    </p:spTree>
    <p:extLst>
      <p:ext uri="{BB962C8B-B14F-4D97-AF65-F5344CB8AC3E}">
        <p14:creationId xmlns:p14="http://schemas.microsoft.com/office/powerpoint/2010/main" val="3905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Planning oplevering </a:t>
            </a:r>
            <a:endParaRPr lang="nl-NL" dirty="0">
              <a:solidFill>
                <a:schemeClr val="accent3">
                  <a:lumMod val="75000"/>
                </a:schemeClr>
              </a:solidFill>
            </a:endParaRPr>
          </a:p>
        </p:txBody>
      </p:sp>
      <p:sp>
        <p:nvSpPr>
          <p:cNvPr id="8" name="Tijdelijke aanduiding voor inhoud 1">
            <a:extLst>
              <a:ext uri="{FF2B5EF4-FFF2-40B4-BE49-F238E27FC236}">
                <a16:creationId xmlns:a16="http://schemas.microsoft.com/office/drawing/2014/main" id="{5763B3D9-1051-7A4C-AD05-CCD30B2BFA61}"/>
              </a:ext>
            </a:extLst>
          </p:cNvPr>
          <p:cNvSpPr>
            <a:spLocks noGrp="1"/>
          </p:cNvSpPr>
          <p:nvPr>
            <p:ph idx="1"/>
          </p:nvPr>
        </p:nvSpPr>
        <p:spPr>
          <a:xfrm>
            <a:off x="795338" y="1402033"/>
            <a:ext cx="8229600" cy="2808000"/>
          </a:xfrm>
        </p:spPr>
        <p:txBody>
          <a:bodyPr anchor="ctr">
            <a:normAutofit lnSpcReduction="10000"/>
          </a:bodyPr>
          <a:lstStyle/>
          <a:p>
            <a:r>
              <a:rPr lang="nl-NL" sz="2200" b="1" dirty="0">
                <a:latin typeface="Montserrat" pitchFamily="2" charset="77"/>
              </a:rPr>
              <a:t>Big Bang</a:t>
            </a:r>
          </a:p>
          <a:p>
            <a:pPr lvl="1"/>
            <a:r>
              <a:rPr lang="nl-NL" sz="1800" dirty="0">
                <a:latin typeface="Montserrat" pitchFamily="2" charset="77"/>
              </a:rPr>
              <a:t>Tijdens ontwikkeling onderdelen apart ontwikkeld en op het einde samengevoegd </a:t>
            </a:r>
            <a:r>
              <a:rPr lang="nl-NL" sz="1800" dirty="0">
                <a:latin typeface="Montserrat" pitchFamily="2" charset="77"/>
                <a:sym typeface="Wingdings" pitchFamily="2" charset="2"/>
              </a:rPr>
              <a:t> integratieproblemen</a:t>
            </a:r>
          </a:p>
          <a:p>
            <a:pPr lvl="1"/>
            <a:r>
              <a:rPr lang="nl-NL" sz="1800" dirty="0">
                <a:latin typeface="Montserrat" pitchFamily="2" charset="77"/>
                <a:sym typeface="Wingdings" pitchFamily="2" charset="2"/>
              </a:rPr>
              <a:t>Waterval methode</a:t>
            </a:r>
            <a:endParaRPr lang="nl-NL" sz="1800" dirty="0">
              <a:latin typeface="Montserrat" pitchFamily="2" charset="77"/>
            </a:endParaRPr>
          </a:p>
          <a:p>
            <a:r>
              <a:rPr lang="nl-NL" sz="2200" b="1" dirty="0">
                <a:latin typeface="Montserrat" pitchFamily="2" charset="77"/>
              </a:rPr>
              <a:t>Incrementeel</a:t>
            </a:r>
          </a:p>
          <a:p>
            <a:pPr lvl="1"/>
            <a:r>
              <a:rPr lang="nl-NL" sz="1800" dirty="0">
                <a:latin typeface="Montserrat" pitchFamily="2" charset="77"/>
              </a:rPr>
              <a:t>Van het begin werkend systeem, wordt uitgebreid met bijkomende functionaliteit </a:t>
            </a:r>
            <a:r>
              <a:rPr lang="nl-NL" sz="1800" dirty="0">
                <a:latin typeface="Montserrat" pitchFamily="2" charset="77"/>
                <a:sym typeface="Wingdings" pitchFamily="2" charset="2"/>
              </a:rPr>
              <a:t> Einde van elke iteratie werkend maar onvolledig systeem</a:t>
            </a:r>
          </a:p>
          <a:p>
            <a:pPr lvl="1"/>
            <a:r>
              <a:rPr lang="nl-NL" sz="1800" dirty="0">
                <a:latin typeface="Montserrat" pitchFamily="2" charset="77"/>
                <a:sym typeface="Wingdings" pitchFamily="2" charset="2"/>
              </a:rPr>
              <a:t>Agile methode</a:t>
            </a:r>
            <a:endParaRPr lang="nl-NL" sz="1800" dirty="0">
              <a:latin typeface="Montserrat" pitchFamily="2" charset="77"/>
            </a:endParaRPr>
          </a:p>
        </p:txBody>
      </p:sp>
    </p:spTree>
    <p:extLst>
      <p:ext uri="{BB962C8B-B14F-4D97-AF65-F5344CB8AC3E}">
        <p14:creationId xmlns:p14="http://schemas.microsoft.com/office/powerpoint/2010/main" val="3122153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98A247D0-C216-E548-8592-7A229ACF227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a:latin typeface="Montserrat" pitchFamily="2" charset="77"/>
              </a:rPr>
              <a:t>Software </a:t>
            </a:r>
            <a:r>
              <a:rPr lang="nl-NL" sz="110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AA1BEF2C-199B-4046-9BA9-4D419DA9440F}"/>
              </a:ext>
            </a:extLst>
          </p:cNvPr>
          <p:cNvSpPr>
            <a:spLocks noGrp="1"/>
          </p:cNvSpPr>
          <p:nvPr>
            <p:ph type="ctrTitle"/>
          </p:nvPr>
        </p:nvSpPr>
        <p:spPr>
          <a:xfrm>
            <a:off x="795338" y="757267"/>
            <a:ext cx="8229600" cy="613093"/>
          </a:xfrm>
        </p:spPr>
        <p:txBody>
          <a:bodyPr/>
          <a:lstStyle/>
          <a:p>
            <a:r>
              <a:rPr lang="nl-NL" dirty="0">
                <a:solidFill>
                  <a:schemeClr val="tx1"/>
                </a:solidFill>
              </a:rPr>
              <a:t>Iteratief </a:t>
            </a:r>
            <a:r>
              <a:rPr lang="nl-NL" dirty="0" err="1">
                <a:solidFill>
                  <a:schemeClr val="tx1"/>
                </a:solidFill>
              </a:rPr>
              <a:t>vs</a:t>
            </a:r>
            <a:r>
              <a:rPr lang="nl-NL" dirty="0">
                <a:solidFill>
                  <a:schemeClr val="tx1"/>
                </a:solidFill>
              </a:rPr>
              <a:t> Incrementeel</a:t>
            </a:r>
            <a:endParaRPr lang="nl-NL" dirty="0">
              <a:solidFill>
                <a:schemeClr val="accent3">
                  <a:lumMod val="75000"/>
                </a:schemeClr>
              </a:solidFill>
            </a:endParaRPr>
          </a:p>
        </p:txBody>
      </p:sp>
      <p:pic>
        <p:nvPicPr>
          <p:cNvPr id="7" name="Afbeelding 6">
            <a:extLst>
              <a:ext uri="{FF2B5EF4-FFF2-40B4-BE49-F238E27FC236}">
                <a16:creationId xmlns:a16="http://schemas.microsoft.com/office/drawing/2014/main" id="{F0A90BAE-463B-E04C-AC5A-010ABDA7129C}"/>
              </a:ext>
            </a:extLst>
          </p:cNvPr>
          <p:cNvPicPr>
            <a:picLocks noChangeAspect="1"/>
          </p:cNvPicPr>
          <p:nvPr/>
        </p:nvPicPr>
        <p:blipFill>
          <a:blip r:embed="rId3"/>
          <a:stretch>
            <a:fillRect/>
          </a:stretch>
        </p:blipFill>
        <p:spPr>
          <a:xfrm>
            <a:off x="2999641" y="1370360"/>
            <a:ext cx="3303468" cy="3600000"/>
          </a:xfrm>
          <a:prstGeom prst="rect">
            <a:avLst/>
          </a:prstGeom>
        </p:spPr>
      </p:pic>
    </p:spTree>
    <p:extLst>
      <p:ext uri="{BB962C8B-B14F-4D97-AF65-F5344CB8AC3E}">
        <p14:creationId xmlns:p14="http://schemas.microsoft.com/office/powerpoint/2010/main" val="4086868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DD015CEE-C06B-4248-860B-C01FF6EA5DC1}"/>
              </a:ext>
            </a:extLst>
          </p:cNvPr>
          <p:cNvPicPr>
            <a:picLocks noChangeAspect="1"/>
          </p:cNvPicPr>
          <p:nvPr/>
        </p:nvPicPr>
        <p:blipFill rotWithShape="1">
          <a:blip r:embed="rId3"/>
          <a:srcRect b="53884"/>
          <a:stretch/>
        </p:blipFill>
        <p:spPr>
          <a:xfrm>
            <a:off x="2599200" y="367076"/>
            <a:ext cx="3945600" cy="4409348"/>
          </a:xfrm>
          <a:prstGeom prst="rect">
            <a:avLst/>
          </a:prstGeom>
        </p:spPr>
      </p:pic>
    </p:spTree>
    <p:extLst>
      <p:ext uri="{BB962C8B-B14F-4D97-AF65-F5344CB8AC3E}">
        <p14:creationId xmlns:p14="http://schemas.microsoft.com/office/powerpoint/2010/main" val="2150065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DD015CEE-C06B-4248-860B-C01FF6EA5DC1}"/>
              </a:ext>
            </a:extLst>
          </p:cNvPr>
          <p:cNvPicPr>
            <a:picLocks noChangeAspect="1"/>
          </p:cNvPicPr>
          <p:nvPr/>
        </p:nvPicPr>
        <p:blipFill rotWithShape="1">
          <a:blip r:embed="rId3"/>
          <a:srcRect t="46138" b="91"/>
          <a:stretch/>
        </p:blipFill>
        <p:spPr>
          <a:xfrm>
            <a:off x="2599200" y="2226"/>
            <a:ext cx="3945600" cy="5141274"/>
          </a:xfrm>
          <a:prstGeom prst="rect">
            <a:avLst/>
          </a:prstGeom>
        </p:spPr>
      </p:pic>
    </p:spTree>
    <p:extLst>
      <p:ext uri="{BB962C8B-B14F-4D97-AF65-F5344CB8AC3E}">
        <p14:creationId xmlns:p14="http://schemas.microsoft.com/office/powerpoint/2010/main" val="2948274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685800" y="284559"/>
            <a:ext cx="4116388" cy="323227"/>
          </a:xfrm>
        </p:spPr>
        <p:txBody>
          <a:bodyPr>
            <a:normAutofit/>
          </a:bodyPr>
          <a:lstStyle/>
          <a:p>
            <a:r>
              <a:rPr lang="nl-BE" dirty="0"/>
              <a:t>Studiefiche</a:t>
            </a:r>
          </a:p>
        </p:txBody>
      </p:sp>
      <p:sp>
        <p:nvSpPr>
          <p:cNvPr id="9"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a:solidFill>
                  <a:schemeClr val="tx1"/>
                </a:solidFill>
                <a:latin typeface="Montserrat ExtraBold" panose="00000900000000000000" pitchFamily="2" charset="0"/>
              </a:rPr>
              <a:t>Doelstellingen</a:t>
            </a:r>
          </a:p>
        </p:txBody>
      </p:sp>
      <p:sp>
        <p:nvSpPr>
          <p:cNvPr id="11" name="Subtitle 2"/>
          <p:cNvSpPr txBox="1">
            <a:spLocks/>
          </p:cNvSpPr>
          <p:nvPr/>
        </p:nvSpPr>
        <p:spPr>
          <a:xfrm>
            <a:off x="685800" y="1948697"/>
            <a:ext cx="7772400" cy="2183916"/>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De gegradueerde verzamelt informatie, communiceert en rapporteert efficiënt over het geleverde werk naar softwareontwikkelaars, analisten, projectleiders of gebruikers</a:t>
            </a:r>
          </a:p>
          <a:p>
            <a:pPr marL="635000" marR="5080">
              <a:lnSpc>
                <a:spcPct val="102600"/>
              </a:lnSpc>
            </a:pPr>
            <a:r>
              <a:rPr lang="nl-NL" sz="1800" spc="5" dirty="0">
                <a:solidFill>
                  <a:schemeClr val="tx1"/>
                </a:solidFill>
                <a:latin typeface="Montserrat"/>
                <a:cs typeface="Montserrat"/>
              </a:rPr>
              <a:t>De juiste aanpak die aansluit bij de analyse kiezen</a:t>
            </a:r>
          </a:p>
          <a:p>
            <a:pPr marL="635000" marR="5080">
              <a:lnSpc>
                <a:spcPct val="102600"/>
              </a:lnSpc>
            </a:pPr>
            <a:r>
              <a:rPr lang="nl-NL" sz="1800" spc="5" dirty="0">
                <a:solidFill>
                  <a:schemeClr val="tx1"/>
                </a:solidFill>
                <a:latin typeface="Montserrat"/>
                <a:cs typeface="Montserrat"/>
              </a:rPr>
              <a:t>Permanente aandacht voor de kwaliteit van het product hebben</a:t>
            </a:r>
          </a:p>
          <a:p>
            <a:pPr marL="635000" marR="5080">
              <a:lnSpc>
                <a:spcPct val="102600"/>
              </a:lnSpc>
            </a:pPr>
            <a:r>
              <a:rPr lang="nl-NL" sz="1800" spc="5" dirty="0">
                <a:solidFill>
                  <a:schemeClr val="tx1"/>
                </a:solidFill>
                <a:latin typeface="Montserrat"/>
                <a:cs typeface="Montserrat"/>
              </a:rPr>
              <a:t>Een aanpak onderbouwd en voldoende geargumenteerd overbrengen aan de leidinggevenden</a:t>
            </a:r>
          </a:p>
        </p:txBody>
      </p:sp>
    </p:spTree>
    <p:extLst>
      <p:ext uri="{BB962C8B-B14F-4D97-AF65-F5344CB8AC3E}">
        <p14:creationId xmlns:p14="http://schemas.microsoft.com/office/powerpoint/2010/main" val="109219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a:solidFill>
                  <a:schemeClr val="tx1"/>
                </a:solidFill>
              </a:rPr>
              <a:t>Modelleren</a:t>
            </a:r>
          </a:p>
        </p:txBody>
      </p:sp>
      <p:sp>
        <p:nvSpPr>
          <p:cNvPr id="7" name="Tijdelijke aanduiding voor inhoud 1">
            <a:extLst>
              <a:ext uri="{FF2B5EF4-FFF2-40B4-BE49-F238E27FC236}">
                <a16:creationId xmlns:a16="http://schemas.microsoft.com/office/drawing/2014/main" id="{BB070E20-5F0A-2746-8579-604F5D2E0CAF}"/>
              </a:ext>
            </a:extLst>
          </p:cNvPr>
          <p:cNvSpPr txBox="1">
            <a:spLocks/>
          </p:cNvSpPr>
          <p:nvPr/>
        </p:nvSpPr>
        <p:spPr>
          <a:xfrm>
            <a:off x="795338" y="1370360"/>
            <a:ext cx="8229600" cy="2808000"/>
          </a:xfrm>
          <a:prstGeom prst="rect">
            <a:avLst/>
          </a:prstGeom>
        </p:spPr>
        <p:txBody>
          <a:bodyPr anchor="ct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nl-NL" sz="2200" dirty="0">
                <a:latin typeface="Montserrat" pitchFamily="2" charset="77"/>
              </a:rPr>
              <a:t>Een</a:t>
            </a:r>
            <a:r>
              <a:rPr lang="nl-NL" dirty="0"/>
              <a:t> </a:t>
            </a:r>
            <a:r>
              <a:rPr lang="nl-NL" sz="2400" b="1" dirty="0">
                <a:latin typeface="Montserrat" pitchFamily="2" charset="77"/>
              </a:rPr>
              <a:t>model </a:t>
            </a:r>
            <a:r>
              <a:rPr lang="nl-NL" sz="2200" dirty="0">
                <a:latin typeface="Montserrat" pitchFamily="2" charset="77"/>
              </a:rPr>
              <a:t>is een beschrijving (van een relevant deel van) de werkelijkheid die we opbouwen om de ontwikkelingsactiviteiten te ondersteunen, maar ook om deze werkelijkheid beter te begrijpen.</a:t>
            </a:r>
          </a:p>
        </p:txBody>
      </p:sp>
    </p:spTree>
    <p:extLst>
      <p:ext uri="{BB962C8B-B14F-4D97-AF65-F5344CB8AC3E}">
        <p14:creationId xmlns:p14="http://schemas.microsoft.com/office/powerpoint/2010/main" val="2846271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a:solidFill>
                  <a:schemeClr val="tx1"/>
                </a:solidFill>
              </a:rPr>
              <a:t>Model</a:t>
            </a:r>
          </a:p>
        </p:txBody>
      </p:sp>
      <p:sp>
        <p:nvSpPr>
          <p:cNvPr id="8" name="Tijdelijke aanduiding voor inhoud 1">
            <a:extLst>
              <a:ext uri="{FF2B5EF4-FFF2-40B4-BE49-F238E27FC236}">
                <a16:creationId xmlns:a16="http://schemas.microsoft.com/office/drawing/2014/main" id="{F5AB581C-B56B-694D-8034-69A54F45C706}"/>
              </a:ext>
            </a:extLst>
          </p:cNvPr>
          <p:cNvSpPr>
            <a:spLocks noGrp="1"/>
          </p:cNvSpPr>
          <p:nvPr>
            <p:ph idx="1"/>
          </p:nvPr>
        </p:nvSpPr>
        <p:spPr>
          <a:xfrm>
            <a:off x="795338" y="1402033"/>
            <a:ext cx="8229600" cy="2808000"/>
          </a:xfrm>
        </p:spPr>
        <p:txBody>
          <a:bodyPr anchor="ctr">
            <a:normAutofit/>
          </a:bodyPr>
          <a:lstStyle/>
          <a:p>
            <a:r>
              <a:rPr lang="nl-NL" sz="2200" dirty="0">
                <a:latin typeface="Montserrat" pitchFamily="2" charset="77"/>
              </a:rPr>
              <a:t>Gericht op een bepaald aspect van het probleem (of de oplossing)</a:t>
            </a:r>
            <a:br>
              <a:rPr lang="nl-NL" sz="2200" dirty="0">
                <a:latin typeface="Montserrat" pitchFamily="2" charset="77"/>
              </a:rPr>
            </a:br>
            <a:endParaRPr lang="nl-NL" sz="2200" dirty="0">
              <a:latin typeface="Montserrat" pitchFamily="2" charset="77"/>
            </a:endParaRPr>
          </a:p>
          <a:p>
            <a:r>
              <a:rPr lang="nl-NL" sz="2200" b="1" dirty="0">
                <a:latin typeface="Montserrat" pitchFamily="2" charset="77"/>
              </a:rPr>
              <a:t>Domeinmodel</a:t>
            </a:r>
          </a:p>
          <a:p>
            <a:pPr lvl="1"/>
            <a:r>
              <a:rPr lang="nl-NL" sz="1800" dirty="0">
                <a:latin typeface="Montserrat" pitchFamily="2" charset="77"/>
              </a:rPr>
              <a:t>Beschrijving van de concepten uit het probleemdomein ontdaan van alles wat niet relevant is voor het project</a:t>
            </a:r>
          </a:p>
          <a:p>
            <a:endParaRPr lang="nl-NL" sz="1800" dirty="0">
              <a:latin typeface="Montserrat" pitchFamily="2" charset="77"/>
            </a:endParaRPr>
          </a:p>
        </p:txBody>
      </p:sp>
    </p:spTree>
    <p:extLst>
      <p:ext uri="{BB962C8B-B14F-4D97-AF65-F5344CB8AC3E}">
        <p14:creationId xmlns:p14="http://schemas.microsoft.com/office/powerpoint/2010/main" val="2661504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a:solidFill>
                  <a:schemeClr val="tx1"/>
                </a:solidFill>
              </a:rPr>
              <a:t>UML</a:t>
            </a:r>
          </a:p>
        </p:txBody>
      </p:sp>
      <p:sp>
        <p:nvSpPr>
          <p:cNvPr id="8" name="Tijdelijke aanduiding voor inhoud 1">
            <a:extLst>
              <a:ext uri="{FF2B5EF4-FFF2-40B4-BE49-F238E27FC236}">
                <a16:creationId xmlns:a16="http://schemas.microsoft.com/office/drawing/2014/main" id="{F5AB581C-B56B-694D-8034-69A54F45C706}"/>
              </a:ext>
            </a:extLst>
          </p:cNvPr>
          <p:cNvSpPr>
            <a:spLocks noGrp="1"/>
          </p:cNvSpPr>
          <p:nvPr>
            <p:ph idx="1"/>
          </p:nvPr>
        </p:nvSpPr>
        <p:spPr>
          <a:xfrm>
            <a:off x="795338" y="1402033"/>
            <a:ext cx="8229600" cy="2808000"/>
          </a:xfrm>
        </p:spPr>
        <p:txBody>
          <a:bodyPr anchor="ctr">
            <a:normAutofit/>
          </a:bodyPr>
          <a:lstStyle/>
          <a:p>
            <a:r>
              <a:rPr lang="nl-NL" sz="2200" b="1" dirty="0" err="1">
                <a:latin typeface="Montserrat" pitchFamily="2" charset="77"/>
              </a:rPr>
              <a:t>U</a:t>
            </a:r>
            <a:r>
              <a:rPr lang="nl-NL" sz="2200" dirty="0" err="1">
                <a:latin typeface="Montserrat" pitchFamily="2" charset="77"/>
              </a:rPr>
              <a:t>nified</a:t>
            </a:r>
            <a:r>
              <a:rPr lang="nl-NL" sz="2200" dirty="0">
                <a:latin typeface="Montserrat" pitchFamily="2" charset="77"/>
              </a:rPr>
              <a:t> </a:t>
            </a:r>
            <a:r>
              <a:rPr lang="nl-NL" sz="2200" b="1" dirty="0" err="1">
                <a:latin typeface="Montserrat" pitchFamily="2" charset="77"/>
              </a:rPr>
              <a:t>M</a:t>
            </a:r>
            <a:r>
              <a:rPr lang="nl-NL" sz="2200" dirty="0" err="1">
                <a:latin typeface="Montserrat" pitchFamily="2" charset="77"/>
              </a:rPr>
              <a:t>odeling</a:t>
            </a:r>
            <a:r>
              <a:rPr lang="nl-NL" sz="2200" dirty="0">
                <a:latin typeface="Montserrat" pitchFamily="2" charset="77"/>
              </a:rPr>
              <a:t> </a:t>
            </a:r>
            <a:r>
              <a:rPr lang="nl-NL" sz="2200" b="1" dirty="0">
                <a:latin typeface="Montserrat" pitchFamily="2" charset="77"/>
              </a:rPr>
              <a:t>L</a:t>
            </a:r>
            <a:r>
              <a:rPr lang="nl-NL" sz="2200" dirty="0">
                <a:latin typeface="Montserrat" pitchFamily="2" charset="77"/>
              </a:rPr>
              <a:t>anguage – gestandaardiseerde modelleringstaal die een aantal diagramtypes aanbiedt om modellen o.a. grafisch weer te geven</a:t>
            </a:r>
          </a:p>
          <a:p>
            <a:r>
              <a:rPr lang="nl-NL" sz="2200" dirty="0">
                <a:latin typeface="Montserrat" pitchFamily="2" charset="77"/>
              </a:rPr>
              <a:t>UML alleen niet voldoende om een bepaald model te beschrijven</a:t>
            </a:r>
            <a:endParaRPr lang="nl-NL" sz="1800" dirty="0">
              <a:latin typeface="Montserrat" pitchFamily="2" charset="77"/>
            </a:endParaRPr>
          </a:p>
          <a:p>
            <a:endParaRPr lang="nl-NL" sz="1800" dirty="0">
              <a:latin typeface="Montserrat" pitchFamily="2" charset="77"/>
            </a:endParaRPr>
          </a:p>
        </p:txBody>
      </p:sp>
      <p:pic>
        <p:nvPicPr>
          <p:cNvPr id="22530" name="Picture 2">
            <a:extLst>
              <a:ext uri="{FF2B5EF4-FFF2-40B4-BE49-F238E27FC236}">
                <a16:creationId xmlns:a16="http://schemas.microsoft.com/office/drawing/2014/main" id="{0DE55FD1-BC1B-C846-8F9A-9FF32ACA5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938" y="217267"/>
            <a:ext cx="14850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279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a:solidFill>
                  <a:schemeClr val="tx1"/>
                </a:solidFill>
              </a:rPr>
              <a:t>UML (2)</a:t>
            </a:r>
          </a:p>
        </p:txBody>
      </p:sp>
      <p:sp>
        <p:nvSpPr>
          <p:cNvPr id="8" name="Tijdelijke aanduiding voor inhoud 1">
            <a:extLst>
              <a:ext uri="{FF2B5EF4-FFF2-40B4-BE49-F238E27FC236}">
                <a16:creationId xmlns:a16="http://schemas.microsoft.com/office/drawing/2014/main" id="{F5AB581C-B56B-694D-8034-69A54F45C706}"/>
              </a:ext>
            </a:extLst>
          </p:cNvPr>
          <p:cNvSpPr>
            <a:spLocks noGrp="1"/>
          </p:cNvSpPr>
          <p:nvPr>
            <p:ph idx="1"/>
          </p:nvPr>
        </p:nvSpPr>
        <p:spPr>
          <a:xfrm>
            <a:off x="795338" y="1402033"/>
            <a:ext cx="8229600" cy="2808000"/>
          </a:xfrm>
        </p:spPr>
        <p:txBody>
          <a:bodyPr anchor="ctr">
            <a:normAutofit lnSpcReduction="10000"/>
          </a:bodyPr>
          <a:lstStyle/>
          <a:p>
            <a:r>
              <a:rPr lang="nl-NL" sz="2200" dirty="0">
                <a:latin typeface="Montserrat" pitchFamily="2" charset="77"/>
              </a:rPr>
              <a:t>Kunnen</a:t>
            </a:r>
            <a:r>
              <a:rPr lang="nl-NL" sz="2200" b="1" dirty="0">
                <a:latin typeface="Montserrat" pitchFamily="2" charset="77"/>
              </a:rPr>
              <a:t> </a:t>
            </a:r>
            <a:r>
              <a:rPr lang="nl-NL" sz="2200" dirty="0">
                <a:latin typeface="Montserrat" pitchFamily="2" charset="77"/>
              </a:rPr>
              <a:t>in meer dan 1 ontwikkelingsfase van pas komen, andere betekenis naargelang het gebruikte perspectief</a:t>
            </a:r>
          </a:p>
          <a:p>
            <a:pPr lvl="1"/>
            <a:r>
              <a:rPr lang="nl-NL" sz="1800" dirty="0">
                <a:latin typeface="Montserrat" pitchFamily="2" charset="77"/>
              </a:rPr>
              <a:t>Analyse (conceptueel perspectief)</a:t>
            </a:r>
          </a:p>
          <a:p>
            <a:pPr lvl="1"/>
            <a:r>
              <a:rPr lang="nl-NL" sz="1800" dirty="0">
                <a:latin typeface="Montserrat" pitchFamily="2" charset="77"/>
              </a:rPr>
              <a:t>Ontwerp (specificatie perspectief)</a:t>
            </a:r>
          </a:p>
          <a:p>
            <a:pPr lvl="1"/>
            <a:r>
              <a:rPr lang="nl-NL" sz="1800" dirty="0">
                <a:latin typeface="Montserrat" pitchFamily="2" charset="77"/>
              </a:rPr>
              <a:t>Implementatie</a:t>
            </a:r>
          </a:p>
          <a:p>
            <a:r>
              <a:rPr lang="nl-NL" sz="2200" b="1" dirty="0">
                <a:latin typeface="Montserrat" pitchFamily="2" charset="77"/>
              </a:rPr>
              <a:t>NOODZAKELIJK</a:t>
            </a:r>
            <a:r>
              <a:rPr lang="nl-NL" sz="2200" dirty="0">
                <a:latin typeface="Montserrat" pitchFamily="2" charset="77"/>
              </a:rPr>
              <a:t> om perspectief aangeven door een symbool (commentaarsymbool)</a:t>
            </a:r>
          </a:p>
        </p:txBody>
      </p:sp>
      <p:pic>
        <p:nvPicPr>
          <p:cNvPr id="22530" name="Picture 2">
            <a:extLst>
              <a:ext uri="{FF2B5EF4-FFF2-40B4-BE49-F238E27FC236}">
                <a16:creationId xmlns:a16="http://schemas.microsoft.com/office/drawing/2014/main" id="{0DE55FD1-BC1B-C846-8F9A-9FF32ACA5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938" y="217267"/>
            <a:ext cx="14850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52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a:solidFill>
                  <a:schemeClr val="tx1"/>
                </a:solidFill>
              </a:rPr>
              <a:t>UML diagram</a:t>
            </a:r>
          </a:p>
        </p:txBody>
      </p:sp>
      <p:sp>
        <p:nvSpPr>
          <p:cNvPr id="8" name="Tijdelijke aanduiding voor inhoud 1">
            <a:extLst>
              <a:ext uri="{FF2B5EF4-FFF2-40B4-BE49-F238E27FC236}">
                <a16:creationId xmlns:a16="http://schemas.microsoft.com/office/drawing/2014/main" id="{F5AB581C-B56B-694D-8034-69A54F45C706}"/>
              </a:ext>
            </a:extLst>
          </p:cNvPr>
          <p:cNvSpPr>
            <a:spLocks noGrp="1"/>
          </p:cNvSpPr>
          <p:nvPr>
            <p:ph idx="1"/>
          </p:nvPr>
        </p:nvSpPr>
        <p:spPr>
          <a:xfrm>
            <a:off x="795338" y="1402033"/>
            <a:ext cx="8229600" cy="2808000"/>
          </a:xfrm>
        </p:spPr>
        <p:txBody>
          <a:bodyPr anchor="ctr">
            <a:normAutofit/>
          </a:bodyPr>
          <a:lstStyle/>
          <a:p>
            <a:r>
              <a:rPr lang="nl-NL" sz="2200" dirty="0">
                <a:latin typeface="Montserrat" pitchFamily="2" charset="77"/>
              </a:rPr>
              <a:t>Een UML diagram is doorgaans slechts een </a:t>
            </a:r>
            <a:r>
              <a:rPr lang="nl-NL" sz="2200" b="1" dirty="0">
                <a:latin typeface="Montserrat" pitchFamily="2" charset="77"/>
              </a:rPr>
              <a:t>weergave</a:t>
            </a:r>
            <a:r>
              <a:rPr lang="nl-NL" sz="2200" dirty="0">
                <a:latin typeface="Montserrat" pitchFamily="2" charset="77"/>
              </a:rPr>
              <a:t> van een </a:t>
            </a:r>
            <a:r>
              <a:rPr lang="nl-NL" sz="2200" b="1" dirty="0">
                <a:latin typeface="Montserrat" pitchFamily="2" charset="77"/>
              </a:rPr>
              <a:t>deel van een model </a:t>
            </a:r>
            <a:r>
              <a:rPr lang="nl-NL" sz="2200" dirty="0">
                <a:latin typeface="Montserrat" pitchFamily="2" charset="77"/>
              </a:rPr>
              <a:t>(een soort </a:t>
            </a:r>
            <a:r>
              <a:rPr lang="nl-NL" sz="2200" b="1" dirty="0">
                <a:latin typeface="Montserrat" pitchFamily="2" charset="77"/>
              </a:rPr>
              <a:t>view</a:t>
            </a:r>
            <a:r>
              <a:rPr lang="nl-NL" sz="2200" dirty="0">
                <a:latin typeface="Montserrat" pitchFamily="2" charset="77"/>
              </a:rPr>
              <a:t> op dit model). Het is dus </a:t>
            </a:r>
            <a:r>
              <a:rPr lang="nl-NL" sz="2200" b="1" dirty="0">
                <a:latin typeface="Montserrat" pitchFamily="2" charset="77"/>
              </a:rPr>
              <a:t>niet</a:t>
            </a:r>
            <a:r>
              <a:rPr lang="nl-NL" sz="2200" dirty="0">
                <a:latin typeface="Montserrat" pitchFamily="2" charset="77"/>
              </a:rPr>
              <a:t> zo dat elk </a:t>
            </a:r>
            <a:r>
              <a:rPr lang="nl-NL" sz="2200" b="1" dirty="0">
                <a:latin typeface="Montserrat" pitchFamily="2" charset="77"/>
              </a:rPr>
              <a:t>diagram</a:t>
            </a:r>
            <a:r>
              <a:rPr lang="nl-NL" sz="2200" dirty="0">
                <a:latin typeface="Montserrat" pitchFamily="2" charset="77"/>
              </a:rPr>
              <a:t> steeds </a:t>
            </a:r>
            <a:r>
              <a:rPr lang="nl-NL" sz="2200" b="1" dirty="0">
                <a:latin typeface="Montserrat" pitchFamily="2" charset="77"/>
              </a:rPr>
              <a:t>alle</a:t>
            </a:r>
            <a:r>
              <a:rPr lang="nl-NL" sz="2200" dirty="0">
                <a:latin typeface="Montserrat" pitchFamily="2" charset="77"/>
              </a:rPr>
              <a:t> </a:t>
            </a:r>
            <a:r>
              <a:rPr lang="nl-NL" sz="2200" b="1" dirty="0">
                <a:latin typeface="Montserrat" pitchFamily="2" charset="77"/>
              </a:rPr>
              <a:t>informatie</a:t>
            </a:r>
            <a:r>
              <a:rPr lang="nl-NL" sz="2200" dirty="0">
                <a:latin typeface="Montserrat" pitchFamily="2" charset="77"/>
              </a:rPr>
              <a:t> uit het achterliggende model moet/kan/zal </a:t>
            </a:r>
            <a:r>
              <a:rPr lang="nl-NL" sz="2200" b="1" dirty="0">
                <a:latin typeface="Montserrat" pitchFamily="2" charset="77"/>
              </a:rPr>
              <a:t>bevatten</a:t>
            </a:r>
            <a:r>
              <a:rPr lang="nl-NL" sz="2200" dirty="0">
                <a:latin typeface="Montserrat" pitchFamily="2" charset="77"/>
              </a:rPr>
              <a:t>.</a:t>
            </a:r>
          </a:p>
          <a:p>
            <a:r>
              <a:rPr lang="nl-NL" sz="2200" dirty="0">
                <a:latin typeface="Montserrat" pitchFamily="2" charset="77"/>
              </a:rPr>
              <a:t>Beter meervoudige diagrammen dan 1 groot ingewikkeld diagram</a:t>
            </a:r>
          </a:p>
        </p:txBody>
      </p:sp>
    </p:spTree>
    <p:extLst>
      <p:ext uri="{BB962C8B-B14F-4D97-AF65-F5344CB8AC3E}">
        <p14:creationId xmlns:p14="http://schemas.microsoft.com/office/powerpoint/2010/main" val="3161989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err="1">
                <a:solidFill>
                  <a:schemeClr val="tx1"/>
                </a:solidFill>
              </a:rPr>
              <a:t>Use</a:t>
            </a:r>
            <a:r>
              <a:rPr lang="nl-NL" dirty="0">
                <a:solidFill>
                  <a:schemeClr val="tx1"/>
                </a:solidFill>
              </a:rPr>
              <a:t>-case diagram</a:t>
            </a:r>
          </a:p>
        </p:txBody>
      </p:sp>
      <p:pic>
        <p:nvPicPr>
          <p:cNvPr id="24577" name="Picture 1" descr="page7image49598208">
            <a:extLst>
              <a:ext uri="{FF2B5EF4-FFF2-40B4-BE49-F238E27FC236}">
                <a16:creationId xmlns:a16="http://schemas.microsoft.com/office/drawing/2014/main" id="{BD69FF9E-856F-D844-A40F-EFE83457E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055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7image49553664">
            <a:extLst>
              <a:ext uri="{FF2B5EF4-FFF2-40B4-BE49-F238E27FC236}">
                <a16:creationId xmlns:a16="http://schemas.microsoft.com/office/drawing/2014/main" id="{F0BA58FF-70C8-C543-8849-6BF6EA7F0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9055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descr="page7image34689296">
            <a:extLst>
              <a:ext uri="{FF2B5EF4-FFF2-40B4-BE49-F238E27FC236}">
                <a16:creationId xmlns:a16="http://schemas.microsoft.com/office/drawing/2014/main" id="{750A51CC-A898-7146-9CB4-74790613D4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3036" y="1370360"/>
            <a:ext cx="4154204"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203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a:solidFill>
                  <a:schemeClr val="tx1"/>
                </a:solidFill>
              </a:rPr>
              <a:t>Activiteitendiagram</a:t>
            </a:r>
          </a:p>
        </p:txBody>
      </p:sp>
      <p:pic>
        <p:nvPicPr>
          <p:cNvPr id="24577" name="Picture 1" descr="page7image49598208">
            <a:extLst>
              <a:ext uri="{FF2B5EF4-FFF2-40B4-BE49-F238E27FC236}">
                <a16:creationId xmlns:a16="http://schemas.microsoft.com/office/drawing/2014/main" id="{BD69FF9E-856F-D844-A40F-EFE83457E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055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7image49553664">
            <a:extLst>
              <a:ext uri="{FF2B5EF4-FFF2-40B4-BE49-F238E27FC236}">
                <a16:creationId xmlns:a16="http://schemas.microsoft.com/office/drawing/2014/main" id="{F0BA58FF-70C8-C543-8849-6BF6EA7F0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9055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6625" name="Picture 1" descr="page8image34612992">
            <a:extLst>
              <a:ext uri="{FF2B5EF4-FFF2-40B4-BE49-F238E27FC236}">
                <a16:creationId xmlns:a16="http://schemas.microsoft.com/office/drawing/2014/main" id="{7FAB769F-CE47-AB45-A2CF-0760A873C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1508" y="1370360"/>
            <a:ext cx="343726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25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a:solidFill>
                  <a:schemeClr val="tx1"/>
                </a:solidFill>
              </a:rPr>
              <a:t>Klassendiagram</a:t>
            </a:r>
          </a:p>
        </p:txBody>
      </p:sp>
      <p:pic>
        <p:nvPicPr>
          <p:cNvPr id="24577" name="Picture 1" descr="page7image49598208">
            <a:extLst>
              <a:ext uri="{FF2B5EF4-FFF2-40B4-BE49-F238E27FC236}">
                <a16:creationId xmlns:a16="http://schemas.microsoft.com/office/drawing/2014/main" id="{BD69FF9E-856F-D844-A40F-EFE83457E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055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7image49553664">
            <a:extLst>
              <a:ext uri="{FF2B5EF4-FFF2-40B4-BE49-F238E27FC236}">
                <a16:creationId xmlns:a16="http://schemas.microsoft.com/office/drawing/2014/main" id="{F0BA58FF-70C8-C543-8849-6BF6EA7F0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9055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8673" name="Picture 1" descr="page8image34606544">
            <a:extLst>
              <a:ext uri="{FF2B5EF4-FFF2-40B4-BE49-F238E27FC236}">
                <a16:creationId xmlns:a16="http://schemas.microsoft.com/office/drawing/2014/main" id="{5D65B14F-FA43-5F45-8ED0-2F4B50898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000" y="1555660"/>
            <a:ext cx="6480000" cy="257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089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a:solidFill>
                  <a:schemeClr val="tx1"/>
                </a:solidFill>
              </a:rPr>
              <a:t>Objectdiagram</a:t>
            </a:r>
          </a:p>
        </p:txBody>
      </p:sp>
      <p:pic>
        <p:nvPicPr>
          <p:cNvPr id="24577" name="Picture 1" descr="page7image49598208">
            <a:extLst>
              <a:ext uri="{FF2B5EF4-FFF2-40B4-BE49-F238E27FC236}">
                <a16:creationId xmlns:a16="http://schemas.microsoft.com/office/drawing/2014/main" id="{BD69FF9E-856F-D844-A40F-EFE83457E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055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7image49553664">
            <a:extLst>
              <a:ext uri="{FF2B5EF4-FFF2-40B4-BE49-F238E27FC236}">
                <a16:creationId xmlns:a16="http://schemas.microsoft.com/office/drawing/2014/main" id="{F0BA58FF-70C8-C543-8849-6BF6EA7F0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9055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721" name="Picture 1" descr="page8image34605504">
            <a:extLst>
              <a:ext uri="{FF2B5EF4-FFF2-40B4-BE49-F238E27FC236}">
                <a16:creationId xmlns:a16="http://schemas.microsoft.com/office/drawing/2014/main" id="{28D6E7F2-B333-3D42-B013-4CFE6F1BF7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000" y="1555660"/>
            <a:ext cx="6480000" cy="226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232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a:solidFill>
                  <a:schemeClr val="tx1"/>
                </a:solidFill>
              </a:rPr>
              <a:t>Sequentiediagram</a:t>
            </a:r>
          </a:p>
        </p:txBody>
      </p:sp>
      <p:pic>
        <p:nvPicPr>
          <p:cNvPr id="24577" name="Picture 1" descr="page7image49598208">
            <a:extLst>
              <a:ext uri="{FF2B5EF4-FFF2-40B4-BE49-F238E27FC236}">
                <a16:creationId xmlns:a16="http://schemas.microsoft.com/office/drawing/2014/main" id="{BD69FF9E-856F-D844-A40F-EFE83457E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055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7image49553664">
            <a:extLst>
              <a:ext uri="{FF2B5EF4-FFF2-40B4-BE49-F238E27FC236}">
                <a16:creationId xmlns:a16="http://schemas.microsoft.com/office/drawing/2014/main" id="{F0BA58FF-70C8-C543-8849-6BF6EA7F0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9055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2769" name="Picture 1" descr="page9image34793008">
            <a:extLst>
              <a:ext uri="{FF2B5EF4-FFF2-40B4-BE49-F238E27FC236}">
                <a16:creationId xmlns:a16="http://schemas.microsoft.com/office/drawing/2014/main" id="{E4D3CB8D-C621-3C41-87C5-3A9D8482B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1375" y="1555660"/>
            <a:ext cx="6480000" cy="257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121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685800" y="284559"/>
            <a:ext cx="4116388" cy="323227"/>
          </a:xfrm>
        </p:spPr>
        <p:txBody>
          <a:bodyPr>
            <a:normAutofit/>
          </a:bodyPr>
          <a:lstStyle/>
          <a:p>
            <a:r>
              <a:rPr lang="nl-BE" dirty="0"/>
              <a:t>Organisatie</a:t>
            </a:r>
          </a:p>
        </p:txBody>
      </p:sp>
      <p:sp>
        <p:nvSpPr>
          <p:cNvPr id="9"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a:solidFill>
                  <a:schemeClr val="tx1"/>
                </a:solidFill>
                <a:latin typeface="Montserrat ExtraBold" panose="00000900000000000000" pitchFamily="2" charset="0"/>
              </a:rPr>
              <a:t>Lessen</a:t>
            </a:r>
          </a:p>
        </p:txBody>
      </p:sp>
      <p:sp>
        <p:nvSpPr>
          <p:cNvPr id="11" name="Subtitle 2"/>
          <p:cNvSpPr txBox="1">
            <a:spLocks/>
          </p:cNvSpPr>
          <p:nvPr/>
        </p:nvSpPr>
        <p:spPr>
          <a:xfrm>
            <a:off x="734901" y="1712317"/>
            <a:ext cx="7772400" cy="268245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De eerste lessen zullen fysiek op de campus te volgen zijn, achteraf worden er lessen ook online georganiseerd tijdens het groepswerk</a:t>
            </a:r>
          </a:p>
          <a:p>
            <a:pPr marL="635000" marR="5080">
              <a:lnSpc>
                <a:spcPct val="102600"/>
              </a:lnSpc>
            </a:pPr>
            <a:endParaRPr lang="nl-NL" sz="1400" b="1" spc="5" dirty="0">
              <a:solidFill>
                <a:schemeClr val="tx1"/>
              </a:solidFill>
              <a:latin typeface="Montserrat"/>
              <a:cs typeface="Montserrat"/>
            </a:endParaRPr>
          </a:p>
        </p:txBody>
      </p:sp>
    </p:spTree>
    <p:extLst>
      <p:ext uri="{BB962C8B-B14F-4D97-AF65-F5344CB8AC3E}">
        <p14:creationId xmlns:p14="http://schemas.microsoft.com/office/powerpoint/2010/main" val="1520003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A4DF79-8BC2-184C-8430-CCC9FE412822}"/>
              </a:ext>
            </a:extLst>
          </p:cNvPr>
          <p:cNvSpPr>
            <a:spLocks noGrp="1"/>
          </p:cNvSpPr>
          <p:nvPr>
            <p:ph type="ctrTitle"/>
          </p:nvPr>
        </p:nvSpPr>
        <p:spPr>
          <a:xfrm>
            <a:off x="685800" y="1788602"/>
            <a:ext cx="7772400" cy="1566295"/>
          </a:xfrm>
        </p:spPr>
        <p:txBody>
          <a:bodyPr/>
          <a:lstStyle/>
          <a:p>
            <a:r>
              <a:rPr lang="nl-NL" sz="4000" dirty="0" err="1"/>
              <a:t>Asciidoc</a:t>
            </a:r>
            <a:endParaRPr lang="nl-NL" sz="4000" dirty="0"/>
          </a:p>
        </p:txBody>
      </p:sp>
      <p:pic>
        <p:nvPicPr>
          <p:cNvPr id="33794" name="Picture 2" descr="Create a logo / icon for Asciidoctor · Issue #48 · asciidoctor/asciidoctor  · GitHub">
            <a:extLst>
              <a:ext uri="{FF2B5EF4-FFF2-40B4-BE49-F238E27FC236}">
                <a16:creationId xmlns:a16="http://schemas.microsoft.com/office/drawing/2014/main" id="{05C29BEE-30F1-9F41-AC2C-1EE0F7ECF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7544000" y="-11398"/>
            <a:ext cx="16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Asciidoctor | A fast, open source text processor and publishing toolchain  for converting AsciiDoc content to HTML5, DocBook, PDF, and other formats.">
            <a:extLst>
              <a:ext uri="{FF2B5EF4-FFF2-40B4-BE49-F238E27FC236}">
                <a16:creationId xmlns:a16="http://schemas.microsoft.com/office/drawing/2014/main" id="{9D539A66-54AB-2A4E-8851-D0E7D111C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3925" y="2919869"/>
            <a:ext cx="5960075" cy="223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30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jdelijke aanduiding voor tekst 9">
            <a:extLst>
              <a:ext uri="{FF2B5EF4-FFF2-40B4-BE49-F238E27FC236}">
                <a16:creationId xmlns:a16="http://schemas.microsoft.com/office/drawing/2014/main" id="{BC71F3D6-811B-7243-9D80-9617D47660AF}"/>
              </a:ext>
            </a:extLst>
          </p:cNvPr>
          <p:cNvSpPr txBox="1">
            <a:spLocks/>
          </p:cNvSpPr>
          <p:nvPr/>
        </p:nvSpPr>
        <p:spPr>
          <a:xfrm>
            <a:off x="795338" y="227479"/>
            <a:ext cx="3856037" cy="3444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1200" dirty="0">
                <a:latin typeface="Montserrat" pitchFamily="2" charset="77"/>
              </a:rPr>
              <a:t>Software </a:t>
            </a:r>
            <a:r>
              <a:rPr lang="nl-NL" sz="1100" dirty="0">
                <a:latin typeface="Montserrat" pitchFamily="2" charset="77"/>
              </a:rPr>
              <a:t>ontwikkelingsproces</a:t>
            </a:r>
            <a:endParaRPr lang="nl-NL" sz="1200" dirty="0">
              <a:latin typeface="Montserrat" pitchFamily="2" charset="77"/>
            </a:endParaRPr>
          </a:p>
        </p:txBody>
      </p:sp>
      <p:sp>
        <p:nvSpPr>
          <p:cNvPr id="6" name="Titel 2">
            <a:extLst>
              <a:ext uri="{FF2B5EF4-FFF2-40B4-BE49-F238E27FC236}">
                <a16:creationId xmlns:a16="http://schemas.microsoft.com/office/drawing/2014/main" id="{931044D3-EA84-4144-AE7B-D40E18FE2CE8}"/>
              </a:ext>
            </a:extLst>
          </p:cNvPr>
          <p:cNvSpPr>
            <a:spLocks noGrp="1"/>
          </p:cNvSpPr>
          <p:nvPr>
            <p:ph type="ctrTitle"/>
          </p:nvPr>
        </p:nvSpPr>
        <p:spPr>
          <a:xfrm>
            <a:off x="795338" y="757267"/>
            <a:ext cx="8229600" cy="613093"/>
          </a:xfrm>
        </p:spPr>
        <p:txBody>
          <a:bodyPr/>
          <a:lstStyle/>
          <a:p>
            <a:r>
              <a:rPr lang="nl-NL" dirty="0" err="1">
                <a:solidFill>
                  <a:schemeClr val="tx1"/>
                </a:solidFill>
              </a:rPr>
              <a:t>Asciidoc</a:t>
            </a:r>
            <a:endParaRPr lang="nl-NL" dirty="0">
              <a:solidFill>
                <a:schemeClr val="tx1"/>
              </a:solidFill>
            </a:endParaRPr>
          </a:p>
        </p:txBody>
      </p:sp>
      <p:sp>
        <p:nvSpPr>
          <p:cNvPr id="8" name="Tijdelijke aanduiding voor inhoud 1">
            <a:extLst>
              <a:ext uri="{FF2B5EF4-FFF2-40B4-BE49-F238E27FC236}">
                <a16:creationId xmlns:a16="http://schemas.microsoft.com/office/drawing/2014/main" id="{F5AB581C-B56B-694D-8034-69A54F45C706}"/>
              </a:ext>
            </a:extLst>
          </p:cNvPr>
          <p:cNvSpPr>
            <a:spLocks noGrp="1"/>
          </p:cNvSpPr>
          <p:nvPr>
            <p:ph idx="1"/>
          </p:nvPr>
        </p:nvSpPr>
        <p:spPr>
          <a:xfrm>
            <a:off x="795338" y="1402033"/>
            <a:ext cx="8229600" cy="2808000"/>
          </a:xfrm>
        </p:spPr>
        <p:txBody>
          <a:bodyPr anchor="ctr">
            <a:normAutofit/>
          </a:bodyPr>
          <a:lstStyle/>
          <a:p>
            <a:r>
              <a:rPr lang="nl-NL" sz="2200" dirty="0">
                <a:latin typeface="Montserrat" pitchFamily="2" charset="77"/>
              </a:rPr>
              <a:t>Simpele taal om </a:t>
            </a:r>
            <a:r>
              <a:rPr lang="nl-NL" sz="2200" b="1" dirty="0">
                <a:latin typeface="Montserrat" pitchFamily="2" charset="77"/>
              </a:rPr>
              <a:t>teksten</a:t>
            </a:r>
            <a:r>
              <a:rPr lang="nl-NL" sz="2200" dirty="0">
                <a:latin typeface="Montserrat" pitchFamily="2" charset="77"/>
              </a:rPr>
              <a:t> </a:t>
            </a:r>
            <a:r>
              <a:rPr lang="nl-NL" sz="2200" b="1" dirty="0">
                <a:latin typeface="Montserrat" pitchFamily="2" charset="77"/>
              </a:rPr>
              <a:t>structuur</a:t>
            </a:r>
            <a:r>
              <a:rPr lang="nl-NL" sz="2200" dirty="0">
                <a:latin typeface="Montserrat" pitchFamily="2" charset="77"/>
              </a:rPr>
              <a:t> </a:t>
            </a:r>
            <a:r>
              <a:rPr lang="nl-NL" sz="2200" b="1" dirty="0">
                <a:latin typeface="Montserrat" pitchFamily="2" charset="77"/>
              </a:rPr>
              <a:t>mee te geven</a:t>
            </a:r>
            <a:r>
              <a:rPr lang="nl-NL" sz="2200" dirty="0">
                <a:latin typeface="Montserrat" pitchFamily="2" charset="77"/>
              </a:rPr>
              <a:t>. Een aantal afspraken om de onderdelen van een tekst aan te duiden, in die tekst zelf</a:t>
            </a:r>
          </a:p>
          <a:p>
            <a:r>
              <a:rPr lang="nl-NL" sz="2200" dirty="0">
                <a:latin typeface="Montserrat" pitchFamily="2" charset="77"/>
              </a:rPr>
              <a:t>Gewoon tekstdocument (i.e. “platte tekst” zonder stijlen)</a:t>
            </a:r>
            <a:endParaRPr lang="nl-NL" sz="1800" dirty="0">
              <a:latin typeface="Montserrat" pitchFamily="2" charset="77"/>
            </a:endParaRPr>
          </a:p>
          <a:p>
            <a:endParaRPr lang="nl-NL" sz="1800" dirty="0">
              <a:latin typeface="Montserrat" pitchFamily="2" charset="77"/>
            </a:endParaRPr>
          </a:p>
        </p:txBody>
      </p:sp>
      <p:pic>
        <p:nvPicPr>
          <p:cNvPr id="7" name="Picture 2" descr="Create a logo / icon for Asciidoctor · Issue #48 · asciidoctor/asciidoctor  · GitHub">
            <a:extLst>
              <a:ext uri="{FF2B5EF4-FFF2-40B4-BE49-F238E27FC236}">
                <a16:creationId xmlns:a16="http://schemas.microsoft.com/office/drawing/2014/main" id="{11A1CDD6-AB0F-2B44-9B51-B9236D1FE8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7544000" y="-11398"/>
            <a:ext cx="16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81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685800" y="284559"/>
            <a:ext cx="4116388" cy="323227"/>
          </a:xfrm>
        </p:spPr>
        <p:txBody>
          <a:bodyPr>
            <a:normAutofit/>
          </a:bodyPr>
          <a:lstStyle/>
          <a:p>
            <a:r>
              <a:rPr lang="nl-BE" dirty="0"/>
              <a:t>Organisatie</a:t>
            </a:r>
          </a:p>
        </p:txBody>
      </p:sp>
      <p:sp>
        <p:nvSpPr>
          <p:cNvPr id="9"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a:solidFill>
                  <a:schemeClr val="tx1"/>
                </a:solidFill>
                <a:latin typeface="Montserrat ExtraBold" panose="00000900000000000000" pitchFamily="2" charset="0"/>
              </a:rPr>
              <a:t>Lessen (2)</a:t>
            </a:r>
          </a:p>
        </p:txBody>
      </p:sp>
      <p:sp>
        <p:nvSpPr>
          <p:cNvPr id="11" name="Subtitle 2"/>
          <p:cNvSpPr txBox="1">
            <a:spLocks/>
          </p:cNvSpPr>
          <p:nvPr/>
        </p:nvSpPr>
        <p:spPr>
          <a:xfrm>
            <a:off x="734901" y="1712317"/>
            <a:ext cx="7772400" cy="268245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Telkens 50min les met 10min ventilatiepauze </a:t>
            </a:r>
          </a:p>
          <a:p>
            <a:pPr marL="635000" marR="5080">
              <a:lnSpc>
                <a:spcPct val="102600"/>
              </a:lnSpc>
            </a:pPr>
            <a:r>
              <a:rPr lang="nl-NL" sz="1800" spc="5" dirty="0">
                <a:solidFill>
                  <a:schemeClr val="tx1"/>
                </a:solidFill>
                <a:latin typeface="Montserrat"/>
                <a:cs typeface="Montserrat"/>
              </a:rPr>
              <a:t>Na 2 blokken van 50min les – 30min ventilatiepauze</a:t>
            </a:r>
            <a:endParaRPr lang="nl-NL" sz="1400" spc="5" dirty="0">
              <a:solidFill>
                <a:schemeClr val="tx1"/>
              </a:solidFill>
              <a:latin typeface="Montserrat"/>
              <a:cs typeface="Montserrat"/>
            </a:endParaRPr>
          </a:p>
        </p:txBody>
      </p:sp>
    </p:spTree>
    <p:extLst>
      <p:ext uri="{BB962C8B-B14F-4D97-AF65-F5344CB8AC3E}">
        <p14:creationId xmlns:p14="http://schemas.microsoft.com/office/powerpoint/2010/main" val="1194256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685800" y="284559"/>
            <a:ext cx="4116388" cy="323227"/>
          </a:xfrm>
        </p:spPr>
        <p:txBody>
          <a:bodyPr>
            <a:normAutofit/>
          </a:bodyPr>
          <a:lstStyle/>
          <a:p>
            <a:r>
              <a:rPr lang="nl-BE" dirty="0"/>
              <a:t>Evaluatie</a:t>
            </a:r>
          </a:p>
        </p:txBody>
      </p:sp>
      <p:sp>
        <p:nvSpPr>
          <p:cNvPr id="9"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a:solidFill>
                  <a:schemeClr val="tx1"/>
                </a:solidFill>
                <a:latin typeface="Montserrat ExtraBold" panose="00000900000000000000" pitchFamily="2" charset="0"/>
              </a:rPr>
              <a:t>Evaluatie</a:t>
            </a:r>
          </a:p>
        </p:txBody>
      </p:sp>
      <p:sp>
        <p:nvSpPr>
          <p:cNvPr id="11" name="Subtitle 2"/>
          <p:cNvSpPr txBox="1">
            <a:spLocks/>
          </p:cNvSpPr>
          <p:nvPr/>
        </p:nvSpPr>
        <p:spPr>
          <a:xfrm>
            <a:off x="685800" y="1948697"/>
            <a:ext cx="7772400" cy="20667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Groepswerk waarbij kwaliteit wat je als groep inlevert, houden aan deadlines van groot belang is (100%)</a:t>
            </a:r>
          </a:p>
          <a:p>
            <a:pPr marL="635000" marR="5080">
              <a:lnSpc>
                <a:spcPct val="102600"/>
              </a:lnSpc>
            </a:pPr>
            <a:r>
              <a:rPr lang="nl-NL" sz="1800" spc="5" dirty="0">
                <a:solidFill>
                  <a:schemeClr val="tx1"/>
                </a:solidFill>
                <a:latin typeface="Montserrat"/>
                <a:cs typeface="Montserrat"/>
              </a:rPr>
              <a:t>Kleine individuele opdrachten</a:t>
            </a:r>
          </a:p>
          <a:p>
            <a:pPr marL="635000" marR="5080">
              <a:lnSpc>
                <a:spcPct val="102600"/>
              </a:lnSpc>
            </a:pPr>
            <a:r>
              <a:rPr lang="nl-NL" sz="1800" spc="5" dirty="0">
                <a:solidFill>
                  <a:schemeClr val="tx1"/>
                </a:solidFill>
                <a:latin typeface="Montserrat"/>
                <a:cs typeface="Montserrat"/>
              </a:rPr>
              <a:t>Verplichte aanwezigheid</a:t>
            </a:r>
          </a:p>
          <a:p>
            <a:pPr marL="635000" marR="5080">
              <a:lnSpc>
                <a:spcPct val="102600"/>
              </a:lnSpc>
            </a:pPr>
            <a:r>
              <a:rPr lang="nl-NL" sz="1800" spc="5" dirty="0">
                <a:solidFill>
                  <a:schemeClr val="tx1"/>
                </a:solidFill>
                <a:latin typeface="Montserrat"/>
                <a:cs typeface="Montserrat"/>
              </a:rPr>
              <a:t>Geen herkansing mogelijk</a:t>
            </a:r>
          </a:p>
        </p:txBody>
      </p:sp>
    </p:spTree>
    <p:extLst>
      <p:ext uri="{BB962C8B-B14F-4D97-AF65-F5344CB8AC3E}">
        <p14:creationId xmlns:p14="http://schemas.microsoft.com/office/powerpoint/2010/main" val="11800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685800" y="284559"/>
            <a:ext cx="4116388" cy="323227"/>
          </a:xfrm>
        </p:spPr>
        <p:txBody>
          <a:bodyPr>
            <a:normAutofit/>
          </a:bodyPr>
          <a:lstStyle/>
          <a:p>
            <a:r>
              <a:rPr lang="nl-BE" dirty="0"/>
              <a:t>Evaluatie</a:t>
            </a:r>
          </a:p>
        </p:txBody>
      </p:sp>
      <p:sp>
        <p:nvSpPr>
          <p:cNvPr id="9"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a:solidFill>
                  <a:schemeClr val="tx1"/>
                </a:solidFill>
                <a:latin typeface="Montserrat ExtraBold" panose="00000900000000000000" pitchFamily="2" charset="0"/>
              </a:rPr>
              <a:t>Groepswerk</a:t>
            </a:r>
          </a:p>
        </p:txBody>
      </p:sp>
      <p:sp>
        <p:nvSpPr>
          <p:cNvPr id="11" name="Subtitle 2"/>
          <p:cNvSpPr txBox="1">
            <a:spLocks/>
          </p:cNvSpPr>
          <p:nvPr/>
        </p:nvSpPr>
        <p:spPr>
          <a:xfrm>
            <a:off x="685800" y="1948697"/>
            <a:ext cx="7772400" cy="211442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Kleine groepjes werken aan een project</a:t>
            </a:r>
          </a:p>
          <a:p>
            <a:pPr marL="635000" marR="5080">
              <a:lnSpc>
                <a:spcPct val="102600"/>
              </a:lnSpc>
            </a:pPr>
            <a:r>
              <a:rPr lang="nl-NL" sz="1800" spc="5" dirty="0">
                <a:solidFill>
                  <a:schemeClr val="tx1"/>
                </a:solidFill>
                <a:latin typeface="Montserrat"/>
                <a:cs typeface="Montserrat"/>
              </a:rPr>
              <a:t>Peer evaluatie – teamgenoten evalueren</a:t>
            </a:r>
          </a:p>
          <a:p>
            <a:pPr marL="635000" marR="5080">
              <a:lnSpc>
                <a:spcPct val="102600"/>
              </a:lnSpc>
            </a:pPr>
            <a:r>
              <a:rPr lang="nl-NL" sz="1800" spc="5" dirty="0">
                <a:solidFill>
                  <a:schemeClr val="tx1"/>
                </a:solidFill>
                <a:latin typeface="Montserrat"/>
                <a:cs typeface="Montserrat"/>
              </a:rPr>
              <a:t>Als er problemen zijn in een groep – meld dit zo snel mogelijk</a:t>
            </a:r>
          </a:p>
        </p:txBody>
      </p:sp>
    </p:spTree>
    <p:extLst>
      <p:ext uri="{BB962C8B-B14F-4D97-AF65-F5344CB8AC3E}">
        <p14:creationId xmlns:p14="http://schemas.microsoft.com/office/powerpoint/2010/main" val="393414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9"/>
          <p:cNvSpPr>
            <a:spLocks noGrp="1"/>
          </p:cNvSpPr>
          <p:nvPr>
            <p:ph type="body" sz="quarter" idx="12"/>
          </p:nvPr>
        </p:nvSpPr>
        <p:spPr>
          <a:xfrm>
            <a:off x="685800" y="284559"/>
            <a:ext cx="4116388" cy="323227"/>
          </a:xfrm>
        </p:spPr>
        <p:txBody>
          <a:bodyPr>
            <a:normAutofit/>
          </a:bodyPr>
          <a:lstStyle/>
          <a:p>
            <a:r>
              <a:rPr lang="nl-BE" dirty="0"/>
              <a:t>Communicatie</a:t>
            </a:r>
          </a:p>
        </p:txBody>
      </p:sp>
      <p:sp>
        <p:nvSpPr>
          <p:cNvPr id="9"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a:solidFill>
                  <a:schemeClr val="tx1"/>
                </a:solidFill>
                <a:latin typeface="Montserrat ExtraBold" panose="00000900000000000000" pitchFamily="2" charset="0"/>
              </a:rPr>
              <a:t>Vragen?</a:t>
            </a:r>
          </a:p>
        </p:txBody>
      </p:sp>
      <p:sp>
        <p:nvSpPr>
          <p:cNvPr id="11" name="Subtitle 2"/>
          <p:cNvSpPr txBox="1">
            <a:spLocks/>
          </p:cNvSpPr>
          <p:nvPr/>
        </p:nvSpPr>
        <p:spPr>
          <a:xfrm>
            <a:off x="685800" y="1948697"/>
            <a:ext cx="7772400" cy="12461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b="1" spc="5" dirty="0">
                <a:solidFill>
                  <a:schemeClr val="tx1"/>
                </a:solidFill>
                <a:latin typeface="Montserrat"/>
                <a:cs typeface="Montserrat"/>
              </a:rPr>
              <a:t>Email naar </a:t>
            </a:r>
            <a:r>
              <a:rPr lang="nl-NL" sz="1800" b="1" spc="5" dirty="0">
                <a:solidFill>
                  <a:schemeClr val="tx1"/>
                </a:solidFill>
                <a:latin typeface="Montserrat"/>
                <a:cs typeface="Montserrat"/>
                <a:hlinkClick r:id="rId2"/>
              </a:rPr>
              <a:t>david.breckx@hogent.be</a:t>
            </a:r>
            <a:r>
              <a:rPr lang="nl-NL" sz="1800" b="1" spc="5" dirty="0">
                <a:solidFill>
                  <a:schemeClr val="tx1"/>
                </a:solidFill>
                <a:latin typeface="Montserrat"/>
                <a:cs typeface="Montserrat"/>
              </a:rPr>
              <a:t> </a:t>
            </a:r>
          </a:p>
          <a:p>
            <a:pPr marL="1035050" marR="5080" lvl="1">
              <a:lnSpc>
                <a:spcPct val="102600"/>
              </a:lnSpc>
            </a:pPr>
            <a:r>
              <a:rPr lang="nl-NL" sz="1400" b="1" spc="5" dirty="0">
                <a:solidFill>
                  <a:schemeClr val="tx1"/>
                </a:solidFill>
                <a:latin typeface="Montserrat"/>
                <a:cs typeface="Montserrat"/>
              </a:rPr>
              <a:t>Gebruik STEEDS jouw HOGENT EMAIL ADRES</a:t>
            </a:r>
          </a:p>
          <a:p>
            <a:pPr marL="635000" marR="5080">
              <a:lnSpc>
                <a:spcPct val="102600"/>
              </a:lnSpc>
            </a:pPr>
            <a:r>
              <a:rPr lang="nl-NL" sz="1800" b="1" spc="5" dirty="0">
                <a:solidFill>
                  <a:schemeClr val="tx1"/>
                </a:solidFill>
                <a:latin typeface="Montserrat"/>
                <a:cs typeface="Montserrat"/>
              </a:rPr>
              <a:t>MS Teams chat </a:t>
            </a:r>
          </a:p>
          <a:p>
            <a:pPr marL="1035050" marR="5080" lvl="1">
              <a:lnSpc>
                <a:spcPct val="102600"/>
              </a:lnSpc>
            </a:pPr>
            <a:r>
              <a:rPr lang="nl-NL" sz="1400" b="1" spc="5" dirty="0">
                <a:solidFill>
                  <a:schemeClr val="tx1"/>
                </a:solidFill>
                <a:latin typeface="Montserrat"/>
                <a:cs typeface="Montserrat"/>
              </a:rPr>
              <a:t>Teams meeting enkel na afspraak via email</a:t>
            </a:r>
          </a:p>
        </p:txBody>
      </p:sp>
    </p:spTree>
    <p:extLst>
      <p:ext uri="{BB962C8B-B14F-4D97-AF65-F5344CB8AC3E}">
        <p14:creationId xmlns:p14="http://schemas.microsoft.com/office/powerpoint/2010/main" val="302482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A4DF79-8BC2-184C-8430-CCC9FE412822}"/>
              </a:ext>
            </a:extLst>
          </p:cNvPr>
          <p:cNvSpPr>
            <a:spLocks noGrp="1"/>
          </p:cNvSpPr>
          <p:nvPr>
            <p:ph type="ctrTitle"/>
          </p:nvPr>
        </p:nvSpPr>
        <p:spPr>
          <a:xfrm>
            <a:off x="685800" y="1788602"/>
            <a:ext cx="7772400" cy="1566295"/>
          </a:xfrm>
        </p:spPr>
        <p:txBody>
          <a:bodyPr/>
          <a:lstStyle/>
          <a:p>
            <a:r>
              <a:rPr lang="nl-NL" sz="4000" dirty="0"/>
              <a:t>Software</a:t>
            </a:r>
            <a:br>
              <a:rPr lang="nl-NL" sz="4000" dirty="0"/>
            </a:br>
            <a:r>
              <a:rPr lang="nl-NL" sz="4000" dirty="0"/>
              <a:t>Ontwikkelingsproces</a:t>
            </a:r>
          </a:p>
        </p:txBody>
      </p:sp>
      <p:pic>
        <p:nvPicPr>
          <p:cNvPr id="17416" name="Picture 8" descr="Development Cycle | Programmer humor, Programmer jokes, Programming humor">
            <a:extLst>
              <a:ext uri="{FF2B5EF4-FFF2-40B4-BE49-F238E27FC236}">
                <a16:creationId xmlns:a16="http://schemas.microsoft.com/office/drawing/2014/main" id="{678AD385-3AE7-3245-BA6C-0557871A91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91" t="5571" r="10590" b="11514"/>
          <a:stretch/>
        </p:blipFill>
        <p:spPr bwMode="auto">
          <a:xfrm>
            <a:off x="6624000" y="1344614"/>
            <a:ext cx="2520000" cy="379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86267"/>
      </p:ext>
    </p:extLst>
  </p:cSld>
  <p:clrMapOvr>
    <a:masterClrMapping/>
  </p:clrMapOvr>
</p:sld>
</file>

<file path=ppt/theme/theme1.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 id="{26395CAE-B993-D84F-959D-4B06E7969E9D}" vid="{7A16CD61-0A79-E040-9F4C-52CD467028E6}"/>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B23A63E5E62544A9745552AAC89E1C" ma:contentTypeVersion="10" ma:contentTypeDescription="Een nieuw document maken." ma:contentTypeScope="" ma:versionID="cdfc4c06b0a7f21b8428dabc8bdf4e0f">
  <xsd:schema xmlns:xsd="http://www.w3.org/2001/XMLSchema" xmlns:xs="http://www.w3.org/2001/XMLSchema" xmlns:p="http://schemas.microsoft.com/office/2006/metadata/properties" xmlns:ns3="f7f11203-6ad3-44cc-a07e-a904802a0980" xmlns:ns4="4851fc5c-8ea4-4bcf-8d29-9057e28da9a2" targetNamespace="http://schemas.microsoft.com/office/2006/metadata/properties" ma:root="true" ma:fieldsID="4493b5d10e900bbab057b9159ff66442" ns3:_="" ns4:_="">
    <xsd:import namespace="f7f11203-6ad3-44cc-a07e-a904802a0980"/>
    <xsd:import namespace="4851fc5c-8ea4-4bcf-8d29-9057e28da9a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f11203-6ad3-44cc-a07e-a904802a09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51fc5c-8ea4-4bcf-8d29-9057e28da9a2" elementFormDefault="qualified">
    <xsd:import namespace="http://schemas.microsoft.com/office/2006/documentManagement/types"/>
    <xsd:import namespace="http://schemas.microsoft.com/office/infopath/2007/PartnerControls"/>
    <xsd:element name="SharedWithUsers" ma:index="14"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Gedeeld met details" ma:internalName="SharedWithDetails" ma:readOnly="true">
      <xsd:simpleType>
        <xsd:restriction base="dms:Note">
          <xsd:maxLength value="255"/>
        </xsd:restriction>
      </xsd:simpleType>
    </xsd:element>
    <xsd:element name="SharingHintHash" ma:index="16"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A893FB-569F-4630-AB9B-DED53238169E}">
  <ds:schemaRefs>
    <ds:schemaRef ds:uri="f7f11203-6ad3-44cc-a07e-a904802a0980"/>
    <ds:schemaRef ds:uri="http://schemas.microsoft.com/office/2006/metadata/propertie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http://purl.org/dc/elements/1.1/"/>
    <ds:schemaRef ds:uri="4851fc5c-8ea4-4bcf-8d29-9057e28da9a2"/>
    <ds:schemaRef ds:uri="http://www.w3.org/XML/1998/namespace"/>
    <ds:schemaRef ds:uri="http://purl.org/dc/terms/"/>
  </ds:schemaRefs>
</ds:datastoreItem>
</file>

<file path=customXml/itemProps2.xml><?xml version="1.0" encoding="utf-8"?>
<ds:datastoreItem xmlns:ds="http://schemas.openxmlformats.org/officeDocument/2006/customXml" ds:itemID="{248BD016-A30C-47B8-923B-2372346015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f11203-6ad3-44cc-a07e-a904802a0980"/>
    <ds:schemaRef ds:uri="4851fc5c-8ea4-4bcf-8d29-9057e28da9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119FEF-F136-49CC-8B3E-ADB90ADC4D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Kantoorthema</Template>
  <TotalTime>1244</TotalTime>
  <Words>1579</Words>
  <Application>Microsoft Macintosh PowerPoint</Application>
  <PresentationFormat>Diavoorstelling (16:9)</PresentationFormat>
  <Paragraphs>222</Paragraphs>
  <Slides>41</Slides>
  <Notes>20</Notes>
  <HiddenSlides>0</HiddenSlides>
  <MMClips>1</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41</vt:i4>
      </vt:variant>
    </vt:vector>
  </HeadingPairs>
  <TitlesOfParts>
    <vt:vector size="48" baseType="lpstr">
      <vt:lpstr>Arial</vt:lpstr>
      <vt:lpstr>Montserrat SemiBold</vt:lpstr>
      <vt:lpstr>Montserrat Black</vt:lpstr>
      <vt:lpstr>Montserrat</vt:lpstr>
      <vt:lpstr>Montserrat ExtraBold</vt:lpstr>
      <vt:lpstr>Calibri</vt:lpstr>
      <vt:lpstr>Kantoorthema</vt:lpstr>
      <vt:lpstr>Analyse</vt:lpstr>
      <vt:lpstr>PowerPoint-presentatie</vt:lpstr>
      <vt:lpstr>PowerPoint-presentatie</vt:lpstr>
      <vt:lpstr>PowerPoint-presentatie</vt:lpstr>
      <vt:lpstr>PowerPoint-presentatie</vt:lpstr>
      <vt:lpstr>PowerPoint-presentatie</vt:lpstr>
      <vt:lpstr>PowerPoint-presentatie</vt:lpstr>
      <vt:lpstr>PowerPoint-presentatie</vt:lpstr>
      <vt:lpstr>Software Ontwikkelingsproces</vt:lpstr>
      <vt:lpstr>PowerPoint-presentatie</vt:lpstr>
      <vt:lpstr>PowerPoint-presentatie</vt:lpstr>
      <vt:lpstr>Software ontwikkelingsproces</vt:lpstr>
      <vt:lpstr>Software ontwikkelingsproces (2)</vt:lpstr>
      <vt:lpstr>User requirements</vt:lpstr>
      <vt:lpstr>Fasen in het ontwikkelingsproces</vt:lpstr>
      <vt:lpstr>Fasen in het ontwikkelingsproces (2)</vt:lpstr>
      <vt:lpstr>Verschillende ontwikkelmethodes</vt:lpstr>
      <vt:lpstr>Watervalmethode</vt:lpstr>
      <vt:lpstr>Watervalmethode (2)</vt:lpstr>
      <vt:lpstr>Watervalmethode (3)</vt:lpstr>
      <vt:lpstr>PowerPoint-presentatie</vt:lpstr>
      <vt:lpstr>Iteratieve methode</vt:lpstr>
      <vt:lpstr>Iteratieve methode (2)</vt:lpstr>
      <vt:lpstr>Iteratieve methode (3)</vt:lpstr>
      <vt:lpstr>Iteratieve methode</vt:lpstr>
      <vt:lpstr>Planning oplevering </vt:lpstr>
      <vt:lpstr>Iteratief vs Incrementeel</vt:lpstr>
      <vt:lpstr>PowerPoint-presentatie</vt:lpstr>
      <vt:lpstr>PowerPoint-presentatie</vt:lpstr>
      <vt:lpstr>Modelleren</vt:lpstr>
      <vt:lpstr>Model</vt:lpstr>
      <vt:lpstr>UML</vt:lpstr>
      <vt:lpstr>UML (2)</vt:lpstr>
      <vt:lpstr>UML diagram</vt:lpstr>
      <vt:lpstr>Use-case diagram</vt:lpstr>
      <vt:lpstr>Activiteitendiagram</vt:lpstr>
      <vt:lpstr>Klassendiagram</vt:lpstr>
      <vt:lpstr>Objectdiagram</vt:lpstr>
      <vt:lpstr>Sequentiediagram</vt:lpstr>
      <vt:lpstr>Asciidoc</vt:lpstr>
      <vt:lpstr>Asciidoc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Digitale Werkomgeving Workshop 1</dc:title>
  <dc:creator>David Breckx</dc:creator>
  <cp:lastModifiedBy>David Breckx</cp:lastModifiedBy>
  <cp:revision>6</cp:revision>
  <cp:lastPrinted>2018-07-26T13:38:51Z</cp:lastPrinted>
  <dcterms:created xsi:type="dcterms:W3CDTF">2020-09-07T09:18:09Z</dcterms:created>
  <dcterms:modified xsi:type="dcterms:W3CDTF">2021-09-28T18:31:20Z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0x0101005BB23A63E5E62544A9745552AAC89E1C</vt:lpwstr>
  </property>
</Properties>
</file>